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4"/>
  </p:sldMasterIdLst>
  <p:notesMasterIdLst>
    <p:notesMasterId r:id="rId27"/>
  </p:notesMasterIdLst>
  <p:handoutMasterIdLst>
    <p:handoutMasterId r:id="rId28"/>
  </p:handoutMasterIdLst>
  <p:sldIdLst>
    <p:sldId id="455" r:id="rId5"/>
    <p:sldId id="493" r:id="rId6"/>
    <p:sldId id="458" r:id="rId7"/>
    <p:sldId id="2146847413" r:id="rId8"/>
    <p:sldId id="468" r:id="rId9"/>
    <p:sldId id="448" r:id="rId10"/>
    <p:sldId id="2146847456" r:id="rId11"/>
    <p:sldId id="2146847438" r:id="rId12"/>
    <p:sldId id="2146847442" r:id="rId13"/>
    <p:sldId id="2146847422" r:id="rId14"/>
    <p:sldId id="2146847454" r:id="rId15"/>
    <p:sldId id="2146847455" r:id="rId16"/>
    <p:sldId id="2146847451" r:id="rId17"/>
    <p:sldId id="2146847452" r:id="rId18"/>
    <p:sldId id="2146847417" r:id="rId19"/>
    <p:sldId id="2146847447" r:id="rId20"/>
    <p:sldId id="2146847440" r:id="rId21"/>
    <p:sldId id="2146847449" r:id="rId22"/>
    <p:sldId id="2146847450" r:id="rId23"/>
    <p:sldId id="2146847432" r:id="rId24"/>
    <p:sldId id="2146847453" r:id="rId25"/>
    <p:sldId id="2146847446" r:id="rId26"/>
  </p:sldIdLst>
  <p:sldSz cx="12192000" cy="6858000"/>
  <p:notesSz cx="6985000" cy="92837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37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49A912-AB33-ED20-B878-C0C5E1E641FB}" name="Frie, Samantha J" initials="SF" userId="S::samantha_frie@uhc.com::d5fe64c0-c538-4282-98c3-2729b63cc876" providerId="AD"/>
  <p188:author id="{F4F08533-F41C-C03F-3A2C-38C8D4A7BA48}" name="Holcomb, Michael A" initials="HM" userId="S::michael_a_holcomb@uhc.com::aa252d2a-ab09-4cf7-aca8-b5375b405ac0" providerId="AD"/>
  <p188:author id="{94378E63-77E8-D142-18C6-65928B7A5EB2}" name="Williams, Pamela R (UHC E&amp;I Local Markets)" initials="WPR(ELM" userId="S::pam_r_williams@uhc.com::ae99d1d1-6138-4753-a58d-91a60b8a5cc6" providerId="AD"/>
  <p188:author id="{6F69E563-7641-203B-3562-DAA160DA4603}" name="Moreau, Ryan A" initials="RM" userId="S::ryan_moreau@uhc.com::2fcc579b-c195-40fd-b006-c0d51a43ebc1" providerId="AD"/>
  <p188:author id="{A5317871-4AF9-DA07-3779-F9884664C3B5}" name="Frascino, Mj" initials="MF" userId="S::mj_frascino@uhc.com::0b12cbda-6666-4c13-baa7-323675a532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extLst>
      <p:ext uri="{19B8F6BF-5375-455C-9EA6-DF929625EA0E}">
        <p15:presenceInfo xmlns:p15="http://schemas.microsoft.com/office/powerpoint/2012/main" userId="Microsoft Office User" providerId="None"/>
      </p:ext>
    </p:extLst>
  </p:cmAuthor>
  <p:cmAuthor id="2" name="Liisa Turan-Walters" initials="LT" lastIdx="1" clrIdx="1">
    <p:extLst>
      <p:ext uri="{19B8F6BF-5375-455C-9EA6-DF929625EA0E}">
        <p15:presenceInfo xmlns:p15="http://schemas.microsoft.com/office/powerpoint/2012/main" userId="S::liituran@publicisgroupe.net::e3a04ddb-12ea-4799-8db6-07d4ec8fe7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77"/>
    <a:srgbClr val="000000"/>
    <a:srgbClr val="A47900"/>
    <a:srgbClr val="EAAD00"/>
    <a:srgbClr val="EAEBEB"/>
    <a:srgbClr val="CBCDD6"/>
    <a:srgbClr val="00B0C8"/>
    <a:srgbClr val="FDB392"/>
    <a:srgbClr val="E7E8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49D8A1-463B-4FAD-84C7-8515693371FF}" v="1" dt="2026-01-09T13:34:51.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979" autoAdjust="0"/>
  </p:normalViewPr>
  <p:slideViewPr>
    <p:cSldViewPr snapToGrid="0">
      <p:cViewPr varScale="1">
        <p:scale>
          <a:sx n="81" d="100"/>
          <a:sy n="81" d="100"/>
        </p:scale>
        <p:origin x="96" y="576"/>
      </p:cViewPr>
      <p:guideLst>
        <p:guide pos="3840"/>
        <p:guide orient="horz" pos="33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46805-6D58-40DB-BDB3-94366D660140}"/>
              </a:ext>
            </a:extLst>
          </p:cNvPr>
          <p:cNvSpPr>
            <a:spLocks noGrp="1"/>
          </p:cNvSpPr>
          <p:nvPr>
            <p:ph type="hdr" sz="quarter"/>
          </p:nvPr>
        </p:nvSpPr>
        <p:spPr>
          <a:xfrm>
            <a:off x="0" y="0"/>
            <a:ext cx="3026833" cy="465797"/>
          </a:xfrm>
          <a:prstGeom prst="rect">
            <a:avLst/>
          </a:prstGeom>
        </p:spPr>
        <p:txBody>
          <a:bodyPr vert="horz" lIns="92953" tIns="46477" rIns="92953" bIns="46477" rtlCol="0"/>
          <a:lstStyle>
            <a:lvl1pPr algn="l">
              <a:defRPr sz="1200"/>
            </a:lvl1pPr>
          </a:lstStyle>
          <a:p>
            <a:endParaRPr lang="en-US"/>
          </a:p>
        </p:txBody>
      </p:sp>
      <p:sp>
        <p:nvSpPr>
          <p:cNvPr id="3" name="Date Placeholder 2">
            <a:extLst>
              <a:ext uri="{FF2B5EF4-FFF2-40B4-BE49-F238E27FC236}">
                <a16:creationId xmlns:a16="http://schemas.microsoft.com/office/drawing/2014/main" id="{A926C7D6-4560-4E46-B697-B4572F23770B}"/>
              </a:ext>
            </a:extLst>
          </p:cNvPr>
          <p:cNvSpPr>
            <a:spLocks noGrp="1"/>
          </p:cNvSpPr>
          <p:nvPr>
            <p:ph type="dt" sz="quarter" idx="1"/>
          </p:nvPr>
        </p:nvSpPr>
        <p:spPr>
          <a:xfrm>
            <a:off x="3956551" y="0"/>
            <a:ext cx="3026833" cy="465797"/>
          </a:xfrm>
          <a:prstGeom prst="rect">
            <a:avLst/>
          </a:prstGeom>
        </p:spPr>
        <p:txBody>
          <a:bodyPr vert="horz" lIns="92953" tIns="46477" rIns="92953" bIns="46477" rtlCol="0"/>
          <a:lstStyle>
            <a:lvl1pPr algn="r">
              <a:defRPr sz="1200"/>
            </a:lvl1pPr>
          </a:lstStyle>
          <a:p>
            <a:fld id="{2D581DAF-1EFB-48B3-B198-4E2D6EF7D153}" type="datetimeFigureOut">
              <a:rPr lang="en-US" smtClean="0"/>
              <a:t>1/29/2026</a:t>
            </a:fld>
            <a:endParaRPr lang="en-US"/>
          </a:p>
        </p:txBody>
      </p:sp>
      <p:sp>
        <p:nvSpPr>
          <p:cNvPr id="4" name="Footer Placeholder 3">
            <a:extLst>
              <a:ext uri="{FF2B5EF4-FFF2-40B4-BE49-F238E27FC236}">
                <a16:creationId xmlns:a16="http://schemas.microsoft.com/office/drawing/2014/main" id="{670F48C7-F5C9-487A-A7F1-5C497A11B3A2}"/>
              </a:ext>
            </a:extLst>
          </p:cNvPr>
          <p:cNvSpPr>
            <a:spLocks noGrp="1"/>
          </p:cNvSpPr>
          <p:nvPr>
            <p:ph type="ftr" sz="quarter" idx="2"/>
          </p:nvPr>
        </p:nvSpPr>
        <p:spPr>
          <a:xfrm>
            <a:off x="0" y="8817905"/>
            <a:ext cx="3026833" cy="465796"/>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0DF1CA-DEF8-488E-812E-E13FD6F21D43}"/>
              </a:ext>
            </a:extLst>
          </p:cNvPr>
          <p:cNvSpPr>
            <a:spLocks noGrp="1"/>
          </p:cNvSpPr>
          <p:nvPr>
            <p:ph type="sldNum" sz="quarter" idx="3"/>
          </p:nvPr>
        </p:nvSpPr>
        <p:spPr>
          <a:xfrm>
            <a:off x="3956551" y="8817905"/>
            <a:ext cx="3026833" cy="465796"/>
          </a:xfrm>
          <a:prstGeom prst="rect">
            <a:avLst/>
          </a:prstGeom>
        </p:spPr>
        <p:txBody>
          <a:bodyPr vert="horz" lIns="92953" tIns="46477" rIns="92953" bIns="46477" rtlCol="0" anchor="b"/>
          <a:lstStyle>
            <a:lvl1pPr algn="r">
              <a:defRPr sz="1200"/>
            </a:lvl1pPr>
          </a:lstStyle>
          <a:p>
            <a:fld id="{A39A3A6E-334A-406E-9E2D-56A6BBB3588A}" type="slidenum">
              <a:rPr lang="en-US" smtClean="0"/>
              <a:t>‹#›</a:t>
            </a:fld>
            <a:endParaRPr lang="en-US"/>
          </a:p>
        </p:txBody>
      </p:sp>
    </p:spTree>
    <p:extLst>
      <p:ext uri="{BB962C8B-B14F-4D97-AF65-F5344CB8AC3E}">
        <p14:creationId xmlns:p14="http://schemas.microsoft.com/office/powerpoint/2010/main" val="136428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5797"/>
          </a:xfrm>
          <a:prstGeom prst="rect">
            <a:avLst/>
          </a:prstGeom>
        </p:spPr>
        <p:txBody>
          <a:bodyPr vert="horz" lIns="92953" tIns="46477" rIns="92953" bIns="46477" rtlCol="0"/>
          <a:lstStyle>
            <a:lvl1pPr algn="r">
              <a:defRPr sz="1200"/>
            </a:lvl1pPr>
          </a:lstStyle>
          <a:p>
            <a:fld id="{5A820659-73FB-BE45-9A42-B7FACADC836D}" type="datetimeFigureOut">
              <a:rPr lang="en-US" smtClean="0"/>
              <a:t>1/29/2026</a:t>
            </a:fld>
            <a:endParaRPr lang="en-US"/>
          </a:p>
        </p:txBody>
      </p:sp>
      <p:sp>
        <p:nvSpPr>
          <p:cNvPr id="4" name="Slide Image Placeholder 3"/>
          <p:cNvSpPr>
            <a:spLocks noGrp="1" noRot="1" noChangeAspect="1"/>
          </p:cNvSpPr>
          <p:nvPr>
            <p:ph type="sldImg" idx="2"/>
          </p:nvPr>
        </p:nvSpPr>
        <p:spPr>
          <a:xfrm>
            <a:off x="709613" y="1160463"/>
            <a:ext cx="5565775" cy="3132137"/>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5796"/>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53" tIns="46477" rIns="92953" bIns="46477" rtlCol="0" anchor="b"/>
          <a:lstStyle>
            <a:lvl1pPr algn="r">
              <a:defRPr sz="1200"/>
            </a:lvl1pPr>
          </a:lstStyle>
          <a:p>
            <a:fld id="{DF0177F8-3717-E441-ABD5-E9CC1E0ED10B}" type="slidenum">
              <a:rPr lang="en-US" smtClean="0"/>
              <a:t>‹#›</a:t>
            </a:fld>
            <a:endParaRPr lang="en-US"/>
          </a:p>
        </p:txBody>
      </p:sp>
    </p:spTree>
    <p:extLst>
      <p:ext uri="{BB962C8B-B14F-4D97-AF65-F5344CB8AC3E}">
        <p14:creationId xmlns:p14="http://schemas.microsoft.com/office/powerpoint/2010/main" val="1179601880"/>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342900" marR="0" lvl="0" indent="-342900">
              <a:lnSpc>
                <a:spcPct val="110000"/>
              </a:lnSpc>
              <a:spcBef>
                <a:spcPts val="600"/>
              </a:spcBef>
              <a:buFont typeface="Symbol" panose="05050102010706020507" pitchFamily="18" charset="2"/>
              <a:buChar char=""/>
            </a:pPr>
            <a:r>
              <a:rPr lang="en-US" sz="1000" kern="1200" dirty="0">
                <a:solidFill>
                  <a:srgbClr val="000000"/>
                </a:solidFill>
                <a:effectLst/>
                <a:latin typeface="+mn-lt"/>
                <a:ea typeface="Times New Roman" panose="02020603050405020304" pitchFamily="18" charset="0"/>
                <a:cs typeface="Times New Roman" panose="02020603050405020304" pitchFamily="18" charset="0"/>
              </a:rPr>
              <a:t>This training covers the pharmacy benefits and costs reporting required under the Consolidated Appropriations Act and includes our approach to submitting required information and tips for completing the UHC RFI. </a:t>
            </a:r>
            <a:endParaRPr lang="en-US" sz="1000" dirty="0">
              <a:effectLst/>
              <a:latin typeface="+mn-lt"/>
              <a:ea typeface="Times New Roman" panose="02020603050405020304" pitchFamily="18" charset="0"/>
            </a:endParaRPr>
          </a:p>
          <a:p>
            <a:pPr marL="342900" marR="0" lvl="0" indent="-342900">
              <a:lnSpc>
                <a:spcPct val="110000"/>
              </a:lnSpc>
              <a:spcBef>
                <a:spcPts val="600"/>
              </a:spcBef>
              <a:buFont typeface="Symbol" panose="05050102010706020507" pitchFamily="18" charset="2"/>
              <a:buChar char=""/>
            </a:pPr>
            <a:r>
              <a:rPr lang="en-US" sz="1000" kern="1200" dirty="0">
                <a:solidFill>
                  <a:srgbClr val="000000"/>
                </a:solidFill>
                <a:effectLst/>
                <a:latin typeface="+mn-lt"/>
                <a:ea typeface="Times New Roman" panose="02020603050405020304" pitchFamily="18" charset="0"/>
                <a:cs typeface="Times New Roman" panose="02020603050405020304" pitchFamily="18" charset="0"/>
              </a:rPr>
              <a:t>Although UnitedHealthcare maintains most of the required data, as you may remember, some information is not stored in our systems. The RFI allows us to capture and validate data needed to submit the complete RxDC report on behalf of the fully insured, Level Funded and ASO employers we serve.  </a:t>
            </a:r>
            <a:endParaRPr lang="en-US" sz="1000" dirty="0">
              <a:effectLst/>
              <a:latin typeface="+mn-lt"/>
              <a:ea typeface="Times New Roman" panose="02020603050405020304" pitchFamily="18" charset="0"/>
            </a:endParaRPr>
          </a:p>
          <a:p>
            <a:pPr marL="342900" marR="0" lvl="0" indent="-342900">
              <a:lnSpc>
                <a:spcPct val="110000"/>
              </a:lnSpc>
              <a:spcBef>
                <a:spcPts val="600"/>
              </a:spcBef>
              <a:buFont typeface="Symbol" panose="05050102010706020507" pitchFamily="18" charset="2"/>
              <a:buChar char=""/>
            </a:pPr>
            <a:r>
              <a:rPr lang="en-US" sz="1000" kern="1200" dirty="0">
                <a:solidFill>
                  <a:srgbClr val="000000"/>
                </a:solidFill>
                <a:effectLst/>
                <a:latin typeface="+mn-lt"/>
                <a:ea typeface="Times New Roman" panose="02020603050405020304" pitchFamily="18" charset="0"/>
                <a:cs typeface="Times New Roman" panose="02020603050405020304" pitchFamily="18" charset="0"/>
              </a:rPr>
              <a:t>The RFI is on the employer and broker portals so it’s important for employers and brokers to have access to the portals.</a:t>
            </a:r>
            <a:endParaRPr lang="en-US" sz="1000" dirty="0">
              <a:effectLst/>
              <a:latin typeface="+mn-lt"/>
              <a:ea typeface="Times New Roman" panose="02020603050405020304" pitchFamily="18" charset="0"/>
            </a:endParaRPr>
          </a:p>
          <a:p>
            <a:pPr marL="342900" marR="0" lvl="0" indent="-342900">
              <a:lnSpc>
                <a:spcPct val="110000"/>
              </a:lnSpc>
              <a:spcBef>
                <a:spcPts val="600"/>
              </a:spcBef>
              <a:buFont typeface="Symbol" panose="05050102010706020507" pitchFamily="18" charset="2"/>
              <a:buChar char=""/>
            </a:pPr>
            <a:r>
              <a:rPr lang="en-US" sz="1000" kern="1200" dirty="0">
                <a:solidFill>
                  <a:srgbClr val="000000"/>
                </a:solidFill>
                <a:effectLst/>
                <a:latin typeface="+mn-lt"/>
                <a:ea typeface="Times New Roman" panose="02020603050405020304" pitchFamily="18" charset="0"/>
                <a:cs typeface="Times New Roman" panose="02020603050405020304" pitchFamily="18" charset="0"/>
              </a:rPr>
              <a:t>We will provide links to additional resources that support the UHC approach and also links to key resources from CMS. </a:t>
            </a:r>
            <a:endParaRPr lang="en-US" sz="1000" dirty="0">
              <a:effectLst/>
              <a:latin typeface="+mn-lt"/>
              <a:ea typeface="Times New Roman" panose="02020603050405020304" pitchFamily="18" charset="0"/>
            </a:endParaRPr>
          </a:p>
          <a:p>
            <a:pPr marL="342900" marR="0" lvl="0" indent="-342900">
              <a:lnSpc>
                <a:spcPct val="110000"/>
              </a:lnSpc>
              <a:spcBef>
                <a:spcPts val="600"/>
              </a:spcBef>
              <a:buFont typeface="Symbol" panose="05050102010706020507" pitchFamily="18" charset="2"/>
              <a:buChar char=""/>
            </a:pPr>
            <a:r>
              <a:rPr lang="en-US" sz="1000" kern="1200" dirty="0">
                <a:solidFill>
                  <a:srgbClr val="000000"/>
                </a:solidFill>
                <a:effectLst/>
                <a:latin typeface="+mn-lt"/>
                <a:ea typeface="Times New Roman" panose="02020603050405020304" pitchFamily="18" charset="0"/>
                <a:cs typeface="Times New Roman" panose="02020603050405020304" pitchFamily="18" charset="0"/>
              </a:rPr>
              <a:t>And we also cover our support for those ASO employers who choose to submit the data themselves.  </a:t>
            </a:r>
            <a:endParaRPr lang="en-US" sz="1000" dirty="0">
              <a:effectLst/>
              <a:latin typeface="+mn-lt"/>
              <a:ea typeface="Times New Roman" panose="02020603050405020304" pitchFamily="18" charset="0"/>
            </a:endParaRPr>
          </a:p>
          <a:p>
            <a:pPr marL="342900" marR="0" lvl="0" indent="-342900">
              <a:lnSpc>
                <a:spcPct val="110000"/>
              </a:lnSpc>
              <a:spcBef>
                <a:spcPts val="600"/>
              </a:spcBef>
              <a:buFont typeface="Symbol" panose="05050102010706020507" pitchFamily="18" charset="2"/>
              <a:buChar char=""/>
            </a:pPr>
            <a:r>
              <a:rPr lang="en-US" sz="1000" kern="1200" dirty="0">
                <a:solidFill>
                  <a:srgbClr val="000000"/>
                </a:solidFill>
                <a:effectLst/>
                <a:latin typeface="+mn-lt"/>
                <a:ea typeface="Times New Roman" panose="02020603050405020304" pitchFamily="18" charset="0"/>
                <a:cs typeface="Times New Roman" panose="02020603050405020304" pitchFamily="18" charset="0"/>
              </a:rPr>
              <a:t>Now let’s begin. </a:t>
            </a:r>
            <a:endParaRPr lang="en-US" sz="1000" dirty="0">
              <a:effectLst/>
              <a:latin typeface="+mn-lt"/>
              <a:ea typeface="Times New Roman" panose="02020603050405020304" pitchFamily="18" charset="0"/>
            </a:endParaRPr>
          </a:p>
          <a:p>
            <a:pPr defTabSz="926813">
              <a:defRPr/>
            </a:pPr>
            <a:endParaRPr lang="en-US" sz="100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1</a:t>
            </a:fld>
            <a:endParaRPr lang="en-US"/>
          </a:p>
        </p:txBody>
      </p:sp>
    </p:spTree>
    <p:extLst>
      <p:ext uri="{BB962C8B-B14F-4D97-AF65-F5344CB8AC3E}">
        <p14:creationId xmlns:p14="http://schemas.microsoft.com/office/powerpoint/2010/main" val="813864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0000"/>
              </a:lnSpc>
              <a:spcBef>
                <a:spcPts val="600"/>
              </a:spcBef>
              <a:buNone/>
            </a:pPr>
            <a:r>
              <a:rPr lang="en-US" sz="1000" kern="1200">
                <a:solidFill>
                  <a:srgbClr val="000000"/>
                </a:solidFill>
                <a:effectLst/>
                <a:latin typeface="+mn-lt"/>
                <a:ea typeface="Calibri" panose="020F0502020204030204" pitchFamily="34" charset="0"/>
                <a:cs typeface="Calibri" panose="020F0502020204030204" pitchFamily="34" charset="0"/>
              </a:rPr>
              <a:t>Here is a snapshot of the UHC worksheet, and the link is on the slide. </a:t>
            </a:r>
            <a:endParaRPr lang="en-US" sz="1000">
              <a:effectLst/>
              <a:latin typeface="+mn-lt"/>
              <a:ea typeface="Times New Roman" panose="02020603050405020304" pitchFamily="18" charset="0"/>
            </a:endParaRPr>
          </a:p>
          <a:p>
            <a:pPr marL="0" marR="0">
              <a:lnSpc>
                <a:spcPct val="110000"/>
              </a:lnSpc>
              <a:spcBef>
                <a:spcPts val="600"/>
              </a:spcBef>
              <a:buNone/>
            </a:pPr>
            <a:r>
              <a:rPr lang="en-US" sz="1000" kern="1200">
                <a:solidFill>
                  <a:srgbClr val="000000"/>
                </a:solidFill>
                <a:effectLst/>
                <a:latin typeface="+mn-lt"/>
                <a:ea typeface="Calibri" panose="020F0502020204030204" pitchFamily="34" charset="0"/>
                <a:cs typeface="Calibri" panose="020F0502020204030204" pitchFamily="34" charset="0"/>
              </a:rPr>
              <a:t>Completing the worksheet in advance will help speed up the process. If the worksheet is completed before entering information into the UHC RFI, it should take no more than 5 or 10 minutes to key the required data in the RFI. </a:t>
            </a:r>
            <a:endParaRPr lang="en-US" sz="1000">
              <a:effectLst/>
              <a:latin typeface="+mn-lt"/>
              <a:ea typeface="Times New Roman" panose="02020603050405020304" pitchFamily="18" charset="0"/>
            </a:endParaRPr>
          </a:p>
          <a:p>
            <a:pPr marL="0" marR="0">
              <a:lnSpc>
                <a:spcPct val="110000"/>
              </a:lnSpc>
              <a:spcBef>
                <a:spcPts val="600"/>
              </a:spcBef>
              <a:buNone/>
            </a:pPr>
            <a:r>
              <a:rPr lang="en-US" sz="1000" kern="1200">
                <a:solidFill>
                  <a:srgbClr val="000000"/>
                </a:solidFill>
                <a:effectLst/>
                <a:latin typeface="+mn-lt"/>
                <a:ea typeface="Calibri" panose="020F0502020204030204" pitchFamily="34" charset="0"/>
                <a:cs typeface="Calibri" panose="020F0502020204030204" pitchFamily="34" charset="0"/>
              </a:rPr>
              <a:t>The worksheet is for the customer/broker use only, </a:t>
            </a:r>
            <a:r>
              <a:rPr lang="en-US" sz="1000" b="1" kern="1200">
                <a:solidFill>
                  <a:srgbClr val="000000"/>
                </a:solidFill>
                <a:effectLst/>
                <a:latin typeface="+mn-lt"/>
                <a:ea typeface="Calibri" panose="020F0502020204030204" pitchFamily="34" charset="0"/>
                <a:cs typeface="Calibri" panose="020F0502020204030204" pitchFamily="34" charset="0"/>
              </a:rPr>
              <a:t>it should NOT be submitted to you or to us. It’s only a tool.</a:t>
            </a:r>
            <a:r>
              <a:rPr lang="en-US" sz="1000" kern="1200">
                <a:solidFill>
                  <a:srgbClr val="000000"/>
                </a:solidFill>
                <a:effectLst/>
                <a:latin typeface="+mn-lt"/>
                <a:ea typeface="Calibri" panose="020F0502020204030204" pitchFamily="34" charset="0"/>
                <a:cs typeface="Calibri" panose="020F0502020204030204" pitchFamily="34" charset="0"/>
              </a:rPr>
              <a:t> </a:t>
            </a:r>
            <a:endParaRPr lang="en-US" sz="1000">
              <a:effectLst/>
              <a:latin typeface="+mn-lt"/>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10</a:t>
            </a:fld>
            <a:endParaRPr lang="en-US"/>
          </a:p>
        </p:txBody>
      </p:sp>
    </p:spTree>
    <p:extLst>
      <p:ext uri="{BB962C8B-B14F-4D97-AF65-F5344CB8AC3E}">
        <p14:creationId xmlns:p14="http://schemas.microsoft.com/office/powerpoint/2010/main" val="2343735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0000"/>
              </a:lnSpc>
              <a:spcBef>
                <a:spcPts val="600"/>
              </a:spcBef>
              <a:buNone/>
            </a:pPr>
            <a:r>
              <a:rPr lang="en-US" sz="1000" kern="1200" dirty="0">
                <a:solidFill>
                  <a:srgbClr val="000000"/>
                </a:solidFill>
                <a:effectLst/>
                <a:latin typeface="+mn-lt"/>
                <a:ea typeface="Times New Roman" panose="02020603050405020304" pitchFamily="18" charset="0"/>
                <a:cs typeface="Calibri"/>
              </a:rPr>
              <a:t>This screen and the next few screens illustrate how to find the UHC RFI on the Employer </a:t>
            </a:r>
            <a:r>
              <a:rPr lang="en-US" sz="1000" kern="1200" dirty="0" err="1">
                <a:solidFill>
                  <a:srgbClr val="000000"/>
                </a:solidFill>
                <a:effectLst/>
                <a:latin typeface="+mn-lt"/>
                <a:ea typeface="Times New Roman" panose="02020603050405020304" pitchFamily="18" charset="0"/>
                <a:cs typeface="Calibri"/>
              </a:rPr>
              <a:t>eServices</a:t>
            </a:r>
            <a:r>
              <a:rPr lang="en-US" sz="1000" kern="1200" dirty="0">
                <a:solidFill>
                  <a:srgbClr val="000000"/>
                </a:solidFill>
                <a:effectLst/>
                <a:latin typeface="+mn-lt"/>
                <a:ea typeface="Times New Roman" panose="02020603050405020304" pitchFamily="18" charset="0"/>
                <a:cs typeface="Calibri"/>
              </a:rPr>
              <a:t> portal.  </a:t>
            </a:r>
            <a:endParaRPr lang="en-US" sz="1000" dirty="0">
              <a:effectLst/>
              <a:latin typeface="+mn-lt"/>
              <a:ea typeface="Times New Roman" panose="02020603050405020304" pitchFamily="18" charset="0"/>
              <a:cs typeface="Calibri"/>
            </a:endParaRPr>
          </a:p>
          <a:p>
            <a:pPr marL="0" marR="0">
              <a:lnSpc>
                <a:spcPct val="110000"/>
              </a:lnSpc>
              <a:spcBef>
                <a:spcPts val="600"/>
              </a:spcBef>
              <a:buNone/>
            </a:pPr>
            <a:r>
              <a:rPr lang="en-US" sz="1000" kern="1200" dirty="0">
                <a:solidFill>
                  <a:srgbClr val="000000"/>
                </a:solidFill>
                <a:effectLst/>
                <a:latin typeface="+mn-lt"/>
                <a:ea typeface="Times New Roman" panose="02020603050405020304" pitchFamily="18" charset="0"/>
                <a:cs typeface="Calibri"/>
              </a:rPr>
              <a:t> The </a:t>
            </a:r>
            <a:r>
              <a:rPr lang="en-US" sz="1000" kern="1200" dirty="0" err="1">
                <a:solidFill>
                  <a:srgbClr val="000000"/>
                </a:solidFill>
                <a:effectLst/>
                <a:latin typeface="+mn-lt"/>
                <a:ea typeface="Times New Roman" panose="02020603050405020304" pitchFamily="18" charset="0"/>
                <a:cs typeface="Calibri"/>
              </a:rPr>
              <a:t>employereservices</a:t>
            </a:r>
            <a:r>
              <a:rPr lang="en-US" sz="1000" kern="1200" dirty="0">
                <a:solidFill>
                  <a:srgbClr val="000000"/>
                </a:solidFill>
                <a:effectLst/>
                <a:latin typeface="+mn-lt"/>
                <a:ea typeface="Times New Roman" panose="02020603050405020304" pitchFamily="18" charset="0"/>
                <a:cs typeface="Calibri"/>
              </a:rPr>
              <a:t> portal is shown</a:t>
            </a:r>
            <a:r>
              <a:rPr lang="en-US" sz="1000" dirty="0">
                <a:solidFill>
                  <a:srgbClr val="000000"/>
                </a:solidFill>
                <a:ea typeface="Times New Roman" panose="02020603050405020304" pitchFamily="18" charset="0"/>
                <a:cs typeface="Calibri"/>
              </a:rPr>
              <a:t>.</a:t>
            </a:r>
            <a:r>
              <a:rPr lang="en-US" sz="1000" kern="1200" dirty="0">
                <a:solidFill>
                  <a:srgbClr val="000000"/>
                </a:solidFill>
                <a:effectLst/>
                <a:latin typeface="+mn-lt"/>
                <a:ea typeface="Times New Roman" panose="02020603050405020304" pitchFamily="18" charset="0"/>
                <a:cs typeface="Calibri"/>
              </a:rPr>
              <a:t> The </a:t>
            </a:r>
            <a:r>
              <a:rPr lang="en-US" sz="1000" kern="1200" dirty="0" err="1">
                <a:solidFill>
                  <a:srgbClr val="000000"/>
                </a:solidFill>
                <a:effectLst/>
                <a:latin typeface="+mn-lt"/>
                <a:ea typeface="Times New Roman" panose="02020603050405020304" pitchFamily="18" charset="0"/>
                <a:cs typeface="Calibri"/>
              </a:rPr>
              <a:t>uhceservices</a:t>
            </a:r>
            <a:r>
              <a:rPr lang="en-US" sz="1000" kern="1200" dirty="0">
                <a:solidFill>
                  <a:srgbClr val="000000"/>
                </a:solidFill>
                <a:effectLst/>
                <a:latin typeface="+mn-lt"/>
                <a:ea typeface="Times New Roman" panose="02020603050405020304" pitchFamily="18" charset="0"/>
                <a:cs typeface="Calibri"/>
              </a:rPr>
              <a:t> portal other portals may have slight variations. However, you will be able to access the UHC RFI from each employer and broker portal. </a:t>
            </a:r>
            <a:endParaRPr lang="en-US" sz="1000" dirty="0">
              <a:effectLst/>
              <a:latin typeface="+mn-lt"/>
              <a:ea typeface="Times New Roman" panose="02020603050405020304" pitchFamily="18" charset="0"/>
              <a:cs typeface="Calibri"/>
            </a:endParaRPr>
          </a:p>
          <a:p>
            <a:pPr marL="0" marR="0">
              <a:lnSpc>
                <a:spcPct val="110000"/>
              </a:lnSpc>
              <a:spcBef>
                <a:spcPts val="600"/>
              </a:spcBef>
              <a:buNone/>
            </a:pPr>
            <a:r>
              <a:rPr lang="en-US" sz="1000" kern="1200" dirty="0">
                <a:solidFill>
                  <a:srgbClr val="000000"/>
                </a:solidFill>
                <a:effectLst/>
                <a:latin typeface="+mn-lt"/>
                <a:ea typeface="Times New Roman" panose="02020603050405020304" pitchFamily="18" charset="0"/>
                <a:cs typeface="Calibri"/>
              </a:rPr>
              <a:t>Screen shots for the other portals are in the appendix.  </a:t>
            </a:r>
            <a:endParaRPr lang="en-US" sz="1000" dirty="0">
              <a:effectLst/>
              <a:latin typeface="+mn-lt"/>
              <a:ea typeface="Times New Roman" panose="02020603050405020304" pitchFamily="18" charset="0"/>
              <a:cs typeface="Calibri"/>
            </a:endParaRPr>
          </a:p>
          <a:p>
            <a:pPr marL="0" marR="0">
              <a:lnSpc>
                <a:spcPct val="110000"/>
              </a:lnSpc>
              <a:spcBef>
                <a:spcPts val="600"/>
              </a:spcBef>
              <a:buNone/>
            </a:pPr>
            <a:r>
              <a:rPr lang="en-US" sz="1000" kern="1200" dirty="0">
                <a:solidFill>
                  <a:srgbClr val="000000"/>
                </a:solidFill>
                <a:effectLst/>
                <a:latin typeface="+mn-lt"/>
                <a:ea typeface="Times New Roman" panose="02020603050405020304" pitchFamily="18" charset="0"/>
                <a:cs typeface="Calibri"/>
              </a:rPr>
              <a:t>Users will log in to the Employer or Broker portal, using their login and ID.  </a:t>
            </a:r>
            <a:endParaRPr lang="en-US" sz="1000" dirty="0">
              <a:effectLst/>
              <a:latin typeface="+mn-lt"/>
              <a:ea typeface="Times New Roman" panose="02020603050405020304" pitchFamily="18" charset="0"/>
              <a:cs typeface="Calibri"/>
            </a:endParaRPr>
          </a:p>
          <a:p>
            <a:pPr marL="0" marR="0">
              <a:lnSpc>
                <a:spcPct val="110000"/>
              </a:lnSpc>
              <a:spcBef>
                <a:spcPts val="600"/>
              </a:spcBef>
              <a:buNone/>
            </a:pPr>
            <a:r>
              <a:rPr lang="en-US" sz="1000" kern="1200" dirty="0">
                <a:solidFill>
                  <a:srgbClr val="000000"/>
                </a:solidFill>
                <a:effectLst/>
                <a:latin typeface="+mn-lt"/>
                <a:ea typeface="Times New Roman" panose="02020603050405020304" pitchFamily="18" charset="0"/>
              </a:rPr>
              <a:t> </a:t>
            </a:r>
            <a:r>
              <a:rPr lang="en-US" sz="1000" kern="1200" dirty="0">
                <a:solidFill>
                  <a:srgbClr val="000000"/>
                </a:solidFill>
                <a:effectLst/>
                <a:latin typeface="+mn-lt"/>
                <a:ea typeface="Times New Roman" panose="02020603050405020304" pitchFamily="18" charset="0"/>
                <a:cs typeface="Calibri"/>
              </a:rPr>
              <a:t>Once authenticated, the employer/broker portal displays a highlighted message at the top of the screen in the Green Circle illustrated here, with the message CAA Pharmacy Benefits and Cost Reporting </a:t>
            </a:r>
            <a:r>
              <a:rPr lang="en-US" sz="1000" b="1" kern="1200" dirty="0">
                <a:solidFill>
                  <a:srgbClr val="000000"/>
                </a:solidFill>
                <a:effectLst/>
                <a:latin typeface="+mn-lt"/>
                <a:ea typeface="Times New Roman" panose="02020603050405020304" pitchFamily="18" charset="0"/>
                <a:cs typeface="Calibri"/>
              </a:rPr>
              <a:t>Start here.  </a:t>
            </a:r>
            <a:endParaRPr lang="en-US" sz="1000" dirty="0">
              <a:effectLst/>
              <a:latin typeface="+mn-lt"/>
              <a:ea typeface="Times New Roman" panose="02020603050405020304" pitchFamily="18" charset="0"/>
              <a:cs typeface="Calibri"/>
            </a:endParaRPr>
          </a:p>
          <a:p>
            <a:pPr marL="0" marR="0">
              <a:lnSpc>
                <a:spcPct val="110000"/>
              </a:lnSpc>
              <a:spcBef>
                <a:spcPts val="600"/>
              </a:spcBef>
              <a:buNone/>
            </a:pPr>
            <a:r>
              <a:rPr lang="en-US" sz="1000" kern="1200" dirty="0">
                <a:solidFill>
                  <a:srgbClr val="000000"/>
                </a:solidFill>
                <a:effectLst/>
                <a:latin typeface="+mn-lt"/>
                <a:ea typeface="Times New Roman" panose="02020603050405020304" pitchFamily="18" charset="0"/>
                <a:cs typeface="Calibri"/>
              </a:rPr>
              <a:t>By clicking “start here” message, it opens the UHC RFI and a legal disclaimer.  From there the customer or broker will get access to the UHC RFI tool. </a:t>
            </a:r>
            <a:endParaRPr lang="en-US" sz="1000" dirty="0">
              <a:effectLst/>
              <a:latin typeface="+mn-lt"/>
              <a:ea typeface="Times New Roman" panose="02020603050405020304" pitchFamily="18" charset="0"/>
              <a:cs typeface="Calibri"/>
            </a:endParaRPr>
          </a:p>
          <a:p>
            <a:endParaRPr lang="en-US"/>
          </a:p>
          <a:p>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7B28D19-27F1-4E07-B84F-5AD9931FCCCF}" type="slidenum">
              <a:rPr lang="en-US" smtClean="0"/>
              <a:pPr/>
              <a:t>11</a:t>
            </a:fld>
            <a:endParaRPr lang="en-US"/>
          </a:p>
        </p:txBody>
      </p:sp>
    </p:spTree>
    <p:extLst>
      <p:ext uri="{BB962C8B-B14F-4D97-AF65-F5344CB8AC3E}">
        <p14:creationId xmlns:p14="http://schemas.microsoft.com/office/powerpoint/2010/main" val="4234213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fontAlgn="base">
              <a:lnSpc>
                <a:spcPct val="110000"/>
              </a:lnSpc>
              <a:spcBef>
                <a:spcPts val="600"/>
              </a:spcBef>
              <a:buNone/>
            </a:pPr>
            <a:r>
              <a:rPr lang="en-US" sz="1000" kern="1200" dirty="0">
                <a:solidFill>
                  <a:srgbClr val="0D0D0D"/>
                </a:solidFill>
                <a:effectLst/>
                <a:latin typeface="+mn-lt"/>
                <a:ea typeface="Times New Roman" panose="02020603050405020304" pitchFamily="18" charset="0"/>
                <a:cs typeface="Calibri"/>
              </a:rPr>
              <a:t>The customer or broker clicks the UHC RFI Portal button to get started.  </a:t>
            </a:r>
            <a:endParaRPr lang="en-US" sz="1000" dirty="0">
              <a:effectLst/>
              <a:latin typeface="+mn-lt"/>
              <a:ea typeface="Times New Roman" panose="02020603050405020304" pitchFamily="18" charset="0"/>
              <a:cs typeface="Calibri"/>
            </a:endParaRPr>
          </a:p>
          <a:p>
            <a:pPr marL="0" marR="0" fontAlgn="base">
              <a:lnSpc>
                <a:spcPct val="110000"/>
              </a:lnSpc>
              <a:spcBef>
                <a:spcPts val="600"/>
              </a:spcBef>
              <a:buNone/>
            </a:pPr>
            <a:r>
              <a:rPr lang="en-US" sz="1000" kern="1200" dirty="0">
                <a:solidFill>
                  <a:srgbClr val="0D0D0D"/>
                </a:solidFill>
                <a:effectLst/>
                <a:latin typeface="+mn-lt"/>
                <a:ea typeface="Times New Roman" panose="02020603050405020304" pitchFamily="18" charset="0"/>
                <a:cs typeface="Calibri"/>
              </a:rPr>
              <a:t>Remember that the UHC RFI opens February 1, 2026.  And also remember that the RFI information must be completed, attested, and submitted before the March 31deadline or the employer will be responsible for submitting any missing data directly to CMS.  </a:t>
            </a:r>
            <a:endParaRPr lang="en-US" sz="1000" dirty="0">
              <a:effectLst/>
              <a:latin typeface="+mn-lt"/>
              <a:ea typeface="Times New Roman" panose="02020603050405020304" pitchFamily="18" charset="0"/>
              <a:cs typeface="Calibri"/>
            </a:endParaRPr>
          </a:p>
          <a:p>
            <a:pPr marL="0" marR="0" fontAlgn="base">
              <a:lnSpc>
                <a:spcPct val="110000"/>
              </a:lnSpc>
              <a:spcBef>
                <a:spcPts val="600"/>
              </a:spcBef>
              <a:buNone/>
            </a:pPr>
            <a:r>
              <a:rPr lang="en-US" sz="1000" kern="1200" dirty="0">
                <a:solidFill>
                  <a:srgbClr val="0D0D0D"/>
                </a:solidFill>
                <a:effectLst/>
                <a:latin typeface="+mn-lt"/>
                <a:ea typeface="Times New Roman" panose="02020603050405020304" pitchFamily="18" charset="0"/>
                <a:cs typeface="Calibri"/>
              </a:rPr>
              <a:t>The functionality of the RFI allows the keyer to stop, start and continue the data submission until it’s complete.  </a:t>
            </a:r>
            <a:endParaRPr lang="en-US" sz="1000" dirty="0">
              <a:effectLst/>
              <a:latin typeface="+mn-lt"/>
              <a:ea typeface="Times New Roman" panose="02020603050405020304" pitchFamily="18" charset="0"/>
              <a:cs typeface="Calibri"/>
            </a:endParaRPr>
          </a:p>
          <a:p>
            <a:pPr marL="0" marR="0" fontAlgn="base">
              <a:lnSpc>
                <a:spcPct val="110000"/>
              </a:lnSpc>
              <a:spcBef>
                <a:spcPts val="600"/>
              </a:spcBef>
              <a:buNone/>
            </a:pPr>
            <a:r>
              <a:rPr lang="en-US" sz="1000" kern="1200" dirty="0">
                <a:solidFill>
                  <a:srgbClr val="0D0D0D"/>
                </a:solidFill>
                <a:effectLst/>
                <a:latin typeface="+mn-lt"/>
                <a:ea typeface="Times New Roman" panose="02020603050405020304" pitchFamily="18" charset="0"/>
                <a:cs typeface="Calibri"/>
              </a:rPr>
              <a:t>Users will also have the option to export and print the information for reference.  </a:t>
            </a:r>
            <a:endParaRPr lang="en-US" sz="1000" dirty="0">
              <a:effectLst/>
              <a:latin typeface="+mn-lt"/>
              <a:ea typeface="Times New Roman" panose="02020603050405020304" pitchFamily="18" charset="0"/>
              <a:cs typeface="Calibri"/>
            </a:endParaRPr>
          </a:p>
          <a:p>
            <a:endParaRPr lang="en-US"/>
          </a:p>
        </p:txBody>
      </p:sp>
      <p:sp>
        <p:nvSpPr>
          <p:cNvPr id="4" name="Slide Number Placeholder 3"/>
          <p:cNvSpPr>
            <a:spLocks noGrp="1"/>
          </p:cNvSpPr>
          <p:nvPr>
            <p:ph type="sldNum" sz="quarter" idx="5"/>
          </p:nvPr>
        </p:nvSpPr>
        <p:spPr/>
        <p:txBody>
          <a:bodyPr/>
          <a:lstStyle/>
          <a:p>
            <a:fld id="{07B28D19-27F1-4E07-B84F-5AD9931FCCCF}" type="slidenum">
              <a:rPr lang="en-US" smtClean="0"/>
              <a:pPr/>
              <a:t>12</a:t>
            </a:fld>
            <a:endParaRPr lang="en-US"/>
          </a:p>
        </p:txBody>
      </p:sp>
    </p:spTree>
    <p:extLst>
      <p:ext uri="{BB962C8B-B14F-4D97-AF65-F5344CB8AC3E}">
        <p14:creationId xmlns:p14="http://schemas.microsoft.com/office/powerpoint/2010/main" val="389545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5000"/>
              </a:lnSpc>
              <a:spcBef>
                <a:spcPts val="600"/>
              </a:spcBef>
              <a:spcAft>
                <a:spcPts val="800"/>
              </a:spcAft>
              <a:buNone/>
            </a:pPr>
            <a:r>
              <a:rPr lang="en-US" sz="1000" kern="1200">
                <a:solidFill>
                  <a:srgbClr val="000000"/>
                </a:solidFill>
                <a:effectLst/>
                <a:latin typeface="+mn-lt"/>
                <a:ea typeface="Calibri" panose="020F0502020204030204" pitchFamily="34" charset="0"/>
                <a:cs typeface="Calibri" panose="020F0502020204030204" pitchFamily="34" charset="0"/>
              </a:rPr>
              <a:t>This slide shows a snapshot of the RFI Home screen.</a:t>
            </a:r>
            <a:endParaRPr lang="en-US" sz="1000" kern="100">
              <a:effectLst/>
              <a:latin typeface="+mn-lt"/>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Arial" panose="020B0604020202020204" pitchFamily="34" charset="0"/>
              <a:buChar char="•"/>
              <a:tabLst>
                <a:tab pos="457200" algn="l"/>
              </a:tabLst>
            </a:pPr>
            <a:r>
              <a:rPr lang="en-US" sz="1000" kern="1200">
                <a:solidFill>
                  <a:srgbClr val="000000"/>
                </a:solidFill>
                <a:effectLst/>
                <a:latin typeface="+mn-lt"/>
                <a:ea typeface="Calibri" panose="020F0502020204030204" pitchFamily="34" charset="0"/>
                <a:cs typeface="Calibri" panose="020F0502020204030204" pitchFamily="34" charset="0"/>
              </a:rPr>
              <a:t>On the HOME screen, the screen has the employer, policies the end-user has access to, status of the RFI, and other key info.</a:t>
            </a:r>
            <a:endParaRPr lang="en-US" sz="1000" kern="100">
              <a:effectLst/>
              <a:latin typeface="+mn-lt"/>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Arial" panose="020B0604020202020204" pitchFamily="34" charset="0"/>
              <a:buChar char="•"/>
              <a:tabLst>
                <a:tab pos="457200" algn="l"/>
              </a:tabLst>
            </a:pPr>
            <a:r>
              <a:rPr lang="en-US" sz="1000" kern="1200">
                <a:solidFill>
                  <a:srgbClr val="000000"/>
                </a:solidFill>
                <a:effectLst/>
                <a:latin typeface="+mn-lt"/>
                <a:ea typeface="Calibri" panose="020F0502020204030204" pitchFamily="34" charset="0"/>
                <a:cs typeface="Calibri" panose="020F0502020204030204" pitchFamily="34" charset="0"/>
              </a:rPr>
              <a:t>Brokers who manage multiple employers will have access to all employers aligned to them as of February 1, 2025. </a:t>
            </a:r>
            <a:endParaRPr lang="en-US" sz="1000" kern="100">
              <a:effectLst/>
              <a:latin typeface="+mn-lt"/>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Arial" panose="020B0604020202020204" pitchFamily="34" charset="0"/>
              <a:buChar char="•"/>
              <a:tabLst>
                <a:tab pos="457200" algn="l"/>
              </a:tabLst>
            </a:pPr>
            <a:r>
              <a:rPr lang="en-US" sz="1000" kern="1200">
                <a:solidFill>
                  <a:srgbClr val="000000"/>
                </a:solidFill>
                <a:effectLst/>
                <a:latin typeface="+mn-lt"/>
                <a:ea typeface="Calibri" panose="020F0502020204030204" pitchFamily="34" charset="0"/>
                <a:cs typeface="Calibri" panose="020F0502020204030204" pitchFamily="34" charset="0"/>
              </a:rPr>
              <a:t>If a customer has both fully insured and ASO, they will see both funding types. Both RFIs must be completed individually.</a:t>
            </a:r>
            <a:endParaRPr lang="en-US" sz="1000" kern="100">
              <a:effectLst/>
              <a:latin typeface="+mn-lt"/>
              <a:ea typeface="Aptos" panose="020B0004020202020204" pitchFamily="34" charset="0"/>
              <a:cs typeface="Times New Roman" panose="02020603050405020304" pitchFamily="18" charset="0"/>
            </a:endParaRPr>
          </a:p>
          <a:p>
            <a:pPr marL="0" marR="0">
              <a:lnSpc>
                <a:spcPct val="115000"/>
              </a:lnSpc>
              <a:spcBef>
                <a:spcPts val="600"/>
              </a:spcBef>
              <a:spcAft>
                <a:spcPts val="800"/>
              </a:spcAft>
              <a:buNone/>
            </a:pPr>
            <a:endParaRPr lang="en-US" sz="1000" kern="1200">
              <a:solidFill>
                <a:srgbClr val="000000"/>
              </a:solidFill>
              <a:effectLst/>
              <a:latin typeface="+mn-lt"/>
              <a:ea typeface="Calibri" panose="020F0502020204030204" pitchFamily="34" charset="0"/>
              <a:cs typeface="Calibri" panose="020F0502020204030204" pitchFamily="34" charset="0"/>
            </a:endParaRPr>
          </a:p>
          <a:p>
            <a:pPr marL="0" marR="0">
              <a:lnSpc>
                <a:spcPct val="115000"/>
              </a:lnSpc>
              <a:spcBef>
                <a:spcPts val="600"/>
              </a:spcBef>
              <a:spcAft>
                <a:spcPts val="800"/>
              </a:spcAft>
              <a:buNone/>
            </a:pPr>
            <a:r>
              <a:rPr lang="en-US" sz="1000" kern="1200">
                <a:solidFill>
                  <a:srgbClr val="000000"/>
                </a:solidFill>
                <a:effectLst/>
                <a:latin typeface="+mn-lt"/>
                <a:ea typeface="Calibri" panose="020F0502020204030204" pitchFamily="34" charset="0"/>
                <a:cs typeface="Calibri" panose="020F0502020204030204" pitchFamily="34" charset="0"/>
              </a:rPr>
              <a:t>In this illustration, you can see that ABC corporation has a fully insured and an ASO policy. </a:t>
            </a:r>
            <a:endParaRPr lang="en-US" sz="1000" kern="100">
              <a:effectLst/>
              <a:latin typeface="+mn-lt"/>
              <a:ea typeface="Aptos" panose="020B0004020202020204" pitchFamily="34" charset="0"/>
              <a:cs typeface="Times New Roman" panose="02020603050405020304" pitchFamily="18" charset="0"/>
            </a:endParaRPr>
          </a:p>
          <a:p>
            <a:pPr marL="0" marR="0">
              <a:lnSpc>
                <a:spcPct val="115000"/>
              </a:lnSpc>
              <a:spcBef>
                <a:spcPts val="600"/>
              </a:spcBef>
              <a:spcAft>
                <a:spcPts val="800"/>
              </a:spcAft>
              <a:buNone/>
            </a:pPr>
            <a:r>
              <a:rPr lang="en-US" sz="1000" kern="1200">
                <a:solidFill>
                  <a:srgbClr val="000000"/>
                </a:solidFill>
                <a:effectLst/>
                <a:latin typeface="+mn-lt"/>
                <a:ea typeface="Calibri" panose="020F0502020204030204" pitchFamily="34" charset="0"/>
                <a:cs typeface="Calibri" panose="020F0502020204030204" pitchFamily="34" charset="0"/>
              </a:rPr>
              <a:t>As you can see, the fully insured RFI is complete, and the ASO is Open but not complete. </a:t>
            </a:r>
            <a:endParaRPr lang="en-US" sz="1000" kern="100">
              <a:effectLst/>
              <a:latin typeface="+mn-lt"/>
              <a:ea typeface="Aptos" panose="020B0004020202020204" pitchFamily="34" charset="0"/>
              <a:cs typeface="Times New Roman" panose="02020603050405020304" pitchFamily="18" charset="0"/>
            </a:endParaRPr>
          </a:p>
          <a:p>
            <a:pPr marL="0" marR="0">
              <a:lnSpc>
                <a:spcPct val="115000"/>
              </a:lnSpc>
              <a:spcBef>
                <a:spcPts val="600"/>
              </a:spcBef>
              <a:spcAft>
                <a:spcPts val="800"/>
              </a:spcAft>
              <a:buNone/>
            </a:pPr>
            <a:r>
              <a:rPr lang="en-US" sz="1000" kern="1200">
                <a:solidFill>
                  <a:srgbClr val="000000"/>
                </a:solidFill>
                <a:effectLst/>
                <a:latin typeface="+mn-lt"/>
                <a:ea typeface="Calibri" panose="020F0502020204030204" pitchFamily="34" charset="0"/>
                <a:cs typeface="Calibri" panose="020F0502020204030204" pitchFamily="34" charset="0"/>
              </a:rPr>
              <a:t>The employer would need to complete both RFIs for ABC Corporation to be considered “complete”.</a:t>
            </a:r>
            <a:endParaRPr lang="en-US" sz="1000" kern="100">
              <a:effectLst/>
              <a:latin typeface="+mn-lt"/>
              <a:ea typeface="Aptos" panose="020B0004020202020204" pitchFamily="34" charset="0"/>
              <a:cs typeface="Times New Roman" panose="02020603050405020304" pitchFamily="18" charset="0"/>
            </a:endParaRPr>
          </a:p>
          <a:p>
            <a:pPr marL="0" marR="0">
              <a:lnSpc>
                <a:spcPct val="115000"/>
              </a:lnSpc>
              <a:spcBef>
                <a:spcPts val="600"/>
              </a:spcBef>
              <a:spcAft>
                <a:spcPts val="800"/>
              </a:spcAft>
              <a:buNone/>
            </a:pPr>
            <a:r>
              <a:rPr lang="en-US" sz="1000" kern="1200">
                <a:solidFill>
                  <a:srgbClr val="000000"/>
                </a:solidFill>
                <a:effectLst/>
                <a:latin typeface="+mn-lt"/>
                <a:ea typeface="Calibri" panose="020F0502020204030204" pitchFamily="34" charset="0"/>
                <a:cs typeface="Calibri" panose="020F0502020204030204" pitchFamily="34" charset="0"/>
              </a:rPr>
              <a:t>As an account representatives, you will have access to the ‘Home’ screen which allows you to check status for all customer you are aligned to. </a:t>
            </a:r>
            <a:endParaRPr lang="en-US" sz="1000" kern="100">
              <a:effectLst/>
              <a:latin typeface="+mn-lt"/>
              <a:ea typeface="Aptos" panose="020B0004020202020204" pitchFamily="34" charset="0"/>
              <a:cs typeface="Times New Roman" panose="02020603050405020304" pitchFamily="18" charset="0"/>
            </a:endParaRPr>
          </a:p>
          <a:p>
            <a:pPr marL="0" marR="0">
              <a:lnSpc>
                <a:spcPct val="110000"/>
              </a:lnSpc>
              <a:spcBef>
                <a:spcPts val="600"/>
              </a:spcBef>
              <a:spcAft>
                <a:spcPts val="800"/>
              </a:spcAft>
              <a:buNone/>
            </a:pPr>
            <a:endParaRPr lang="en-US" sz="1000" kern="1200">
              <a:solidFill>
                <a:srgbClr val="000000"/>
              </a:solidFill>
              <a:effectLst/>
              <a:latin typeface="+mn-lt"/>
              <a:ea typeface="Calibri" panose="020F0502020204030204" pitchFamily="34" charset="0"/>
              <a:cs typeface="Calibri" panose="020F0502020204030204" pitchFamily="34" charset="0"/>
            </a:endParaRPr>
          </a:p>
          <a:p>
            <a:pPr marL="0" marR="0">
              <a:lnSpc>
                <a:spcPct val="110000"/>
              </a:lnSpc>
              <a:spcBef>
                <a:spcPts val="600"/>
              </a:spcBef>
              <a:spcAft>
                <a:spcPts val="800"/>
              </a:spcAft>
              <a:buNone/>
            </a:pPr>
            <a:r>
              <a:rPr lang="en-US" sz="1000" kern="1200">
                <a:solidFill>
                  <a:srgbClr val="000000"/>
                </a:solidFill>
                <a:effectLst/>
                <a:latin typeface="+mn-lt"/>
                <a:ea typeface="Calibri" panose="020F0502020204030204" pitchFamily="34" charset="0"/>
                <a:cs typeface="Calibri" panose="020F0502020204030204" pitchFamily="34" charset="0"/>
              </a:rPr>
              <a:t>There are 3 statuses: OPEN, IN PROCESS, and COMPLETE</a:t>
            </a:r>
            <a:endParaRPr lang="en-US" sz="1000" kern="100">
              <a:effectLst/>
              <a:latin typeface="+mn-lt"/>
              <a:ea typeface="Aptos" panose="020B0004020202020204" pitchFamily="34" charset="0"/>
              <a:cs typeface="Times New Roman" panose="02020603050405020304" pitchFamily="18" charset="0"/>
            </a:endParaRPr>
          </a:p>
          <a:p>
            <a:pPr marL="0" marR="0">
              <a:lnSpc>
                <a:spcPct val="110000"/>
              </a:lnSpc>
              <a:spcBef>
                <a:spcPts val="600"/>
              </a:spcBef>
              <a:spcAft>
                <a:spcPts val="800"/>
              </a:spcAft>
              <a:buNone/>
            </a:pPr>
            <a:r>
              <a:rPr lang="en-US" sz="1000" kern="1200">
                <a:solidFill>
                  <a:srgbClr val="000000"/>
                </a:solidFill>
                <a:effectLst/>
                <a:latin typeface="+mn-lt"/>
                <a:ea typeface="Calibri" panose="020F0502020204030204" pitchFamily="34" charset="0"/>
                <a:cs typeface="Calibri" panose="020F0502020204030204" pitchFamily="34" charset="0"/>
              </a:rPr>
              <a:t>Any RFIs left “open” or “in process” WILL NOT be included in the submission.</a:t>
            </a:r>
            <a:endParaRPr lang="en-US" sz="1000" kern="100">
              <a:effectLst/>
              <a:latin typeface="+mn-lt"/>
              <a:ea typeface="Aptos" panose="020B0004020202020204" pitchFamily="34" charset="0"/>
              <a:cs typeface="Times New Roman" panose="02020603050405020304" pitchFamily="18" charset="0"/>
            </a:endParaRPr>
          </a:p>
          <a:p>
            <a:pPr marL="0" marR="0">
              <a:lnSpc>
                <a:spcPct val="110000"/>
              </a:lnSpc>
              <a:spcBef>
                <a:spcPts val="600"/>
              </a:spcBef>
              <a:spcAft>
                <a:spcPts val="800"/>
              </a:spcAft>
              <a:buNone/>
            </a:pPr>
            <a:r>
              <a:rPr lang="en-US" sz="1000" kern="1200">
                <a:solidFill>
                  <a:srgbClr val="000000"/>
                </a:solidFill>
                <a:effectLst/>
                <a:latin typeface="+mn-lt"/>
                <a:ea typeface="Calibri" panose="020F0502020204030204" pitchFamily="34" charset="0"/>
                <a:cs typeface="Calibri" panose="020F0502020204030204" pitchFamily="34" charset="0"/>
              </a:rPr>
              <a:t>Thus, if the employer DOES NOT submit an RFI to UHC they must submit this specific data to CMS directly by June 1, 2025.</a:t>
            </a:r>
            <a:endParaRPr lang="en-US" sz="1000" kern="100">
              <a:effectLst/>
              <a:latin typeface="+mn-lt"/>
              <a:ea typeface="Aptos" panose="020B0004020202020204" pitchFamily="34" charset="0"/>
              <a:cs typeface="Times New Roman" panose="02020603050405020304" pitchFamily="18" charset="0"/>
            </a:endParaRPr>
          </a:p>
          <a:p>
            <a:pPr marL="0" marR="0">
              <a:lnSpc>
                <a:spcPct val="115000"/>
              </a:lnSpc>
              <a:spcAft>
                <a:spcPts val="800"/>
              </a:spcAft>
              <a:buNone/>
            </a:pPr>
            <a:r>
              <a:rPr lang="en-US" sz="1000" kern="1200">
                <a:solidFill>
                  <a:srgbClr val="000000"/>
                </a:solidFill>
                <a:effectLst/>
                <a:latin typeface="+mn-lt"/>
                <a:ea typeface="Calibri" panose="020F0502020204030204" pitchFamily="34" charset="0"/>
                <a:cs typeface="Calibri" panose="020F0502020204030204" pitchFamily="34" charset="0"/>
              </a:rPr>
              <a:t>T</a:t>
            </a:r>
          </a:p>
          <a:p>
            <a:pPr marL="0" marR="0">
              <a:lnSpc>
                <a:spcPct val="115000"/>
              </a:lnSpc>
              <a:spcAft>
                <a:spcPts val="800"/>
              </a:spcAft>
              <a:buNone/>
            </a:pPr>
            <a:r>
              <a:rPr lang="en-US" sz="1000" kern="1200">
                <a:solidFill>
                  <a:srgbClr val="000000"/>
                </a:solidFill>
                <a:effectLst/>
                <a:latin typeface="+mn-lt"/>
                <a:ea typeface="Calibri" panose="020F0502020204030204" pitchFamily="34" charset="0"/>
                <a:cs typeface="Calibri" panose="020F0502020204030204" pitchFamily="34" charset="0"/>
              </a:rPr>
              <a:t>o get to the RFI, simply click on the Employer Group Name link.</a:t>
            </a:r>
            <a:endParaRPr lang="en-US" sz="1000" kern="100">
              <a:effectLst/>
              <a:latin typeface="+mn-lt"/>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13</a:t>
            </a:fld>
            <a:endParaRPr lang="en-US"/>
          </a:p>
        </p:txBody>
      </p:sp>
    </p:spTree>
    <p:extLst>
      <p:ext uri="{BB962C8B-B14F-4D97-AF65-F5344CB8AC3E}">
        <p14:creationId xmlns:p14="http://schemas.microsoft.com/office/powerpoint/2010/main" val="4205044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10000"/>
              </a:lnSpc>
              <a:spcBef>
                <a:spcPts val="600"/>
              </a:spcBef>
              <a:spcAft>
                <a:spcPts val="0"/>
              </a:spcAft>
              <a:buClrTx/>
              <a:buSzTx/>
              <a:buFontTx/>
              <a:buNone/>
              <a:tabLst/>
              <a:defRPr/>
            </a:pPr>
            <a:r>
              <a:rPr kumimoji="0" lang="en-US" sz="1000" b="0" i="0" u="none" strike="noStrike" kern="1200" cap="none" spc="0" normalizeH="0" baseline="0" noProof="0">
                <a:ln>
                  <a:noFill/>
                </a:ln>
                <a:solidFill>
                  <a:srgbClr val="00B0F0"/>
                </a:solidFill>
                <a:effectLst/>
                <a:uLnTx/>
                <a:uFillTx/>
                <a:latin typeface="+mn-lt"/>
                <a:ea typeface="Calibri" panose="020F0502020204030204" pitchFamily="34" charset="0"/>
                <a:cs typeface="Calibri" panose="020F0502020204030204" pitchFamily="34" charset="0"/>
              </a:rPr>
              <a:t>Once the customer or end-user chooses to submit, they will be presented with a ‘Preview’ screen. </a:t>
            </a:r>
          </a:p>
          <a:p>
            <a:pPr marL="0" marR="0" lvl="0" indent="0" algn="l" defTabSz="914377" rtl="0" eaLnBrk="1" fontAlgn="auto" latinLnBrk="0" hangingPunct="1">
              <a:lnSpc>
                <a:spcPct val="110000"/>
              </a:lnSpc>
              <a:spcBef>
                <a:spcPts val="600"/>
              </a:spcBef>
              <a:spcAft>
                <a:spcPts val="0"/>
              </a:spcAft>
              <a:buClrTx/>
              <a:buSzTx/>
              <a:buFontTx/>
              <a:buNone/>
              <a:tabLst/>
              <a:defRPr/>
            </a:pPr>
            <a:r>
              <a:rPr kumimoji="0" lang="en-US" sz="1000" b="0" i="0" u="none" strike="noStrike" kern="1200" cap="none" spc="0" normalizeH="0" baseline="0" noProof="0">
                <a:ln>
                  <a:noFill/>
                </a:ln>
                <a:solidFill>
                  <a:srgbClr val="00B0F0"/>
                </a:solidFill>
                <a:effectLst/>
                <a:uLnTx/>
                <a:uFillTx/>
                <a:latin typeface="+mn-lt"/>
                <a:ea typeface="Calibri" panose="020F0502020204030204" pitchFamily="34" charset="0"/>
                <a:cs typeface="Calibri" panose="020F0502020204030204" pitchFamily="34" charset="0"/>
              </a:rPr>
              <a:t>If final, they will need to attest to the accuracy of the information </a:t>
            </a:r>
            <a:r>
              <a:rPr kumimoji="0" lang="en-US" sz="1000" b="0" i="0" u="sng" strike="noStrike" kern="1200" cap="none" spc="0" normalizeH="0" baseline="0" noProof="0">
                <a:ln>
                  <a:noFill/>
                </a:ln>
                <a:solidFill>
                  <a:srgbClr val="00B0F0"/>
                </a:solidFill>
                <a:effectLst/>
                <a:uLnTx/>
                <a:uFillTx/>
                <a:latin typeface="+mn-lt"/>
                <a:ea typeface="Calibri" panose="020F0502020204030204" pitchFamily="34" charset="0"/>
                <a:cs typeface="Calibri" panose="020F0502020204030204" pitchFamily="34" charset="0"/>
              </a:rPr>
              <a:t>AND</a:t>
            </a:r>
            <a:r>
              <a:rPr kumimoji="0" lang="en-US" sz="1000" b="0" i="0" u="none" strike="noStrike" kern="1200" cap="none" spc="0" normalizeH="0" baseline="0" noProof="0">
                <a:ln>
                  <a:noFill/>
                </a:ln>
                <a:solidFill>
                  <a:srgbClr val="00B0F0"/>
                </a:solidFill>
                <a:effectLst/>
                <a:uLnTx/>
                <a:uFillTx/>
                <a:latin typeface="+mn-lt"/>
                <a:ea typeface="Calibri" panose="020F0502020204030204" pitchFamily="34" charset="0"/>
                <a:cs typeface="Calibri" panose="020F0502020204030204" pitchFamily="34" charset="0"/>
              </a:rPr>
              <a:t> that they were given authority to submit this data on behalf of the plan.</a:t>
            </a:r>
            <a:endParaRPr kumimoji="0" lang="en-US" sz="1000" b="0" i="0" u="none" strike="noStrike" kern="1200" cap="none" spc="0" normalizeH="0" baseline="0" noProof="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377" rtl="0" eaLnBrk="1" fontAlgn="auto" latinLnBrk="0" hangingPunct="1">
              <a:lnSpc>
                <a:spcPct val="110000"/>
              </a:lnSpc>
              <a:spcBef>
                <a:spcPts val="600"/>
              </a:spcBef>
              <a:spcAft>
                <a:spcPts val="0"/>
              </a:spcAft>
              <a:buClrTx/>
              <a:buSzTx/>
              <a:buFontTx/>
              <a:buNone/>
              <a:tabLst/>
              <a:defRPr/>
            </a:pPr>
            <a:r>
              <a:rPr kumimoji="0" lang="en-US" sz="1000" b="0" i="0" u="none" strike="noStrike" kern="1200" cap="none" spc="0" normalizeH="0" baseline="0" noProof="0">
                <a:ln>
                  <a:noFill/>
                </a:ln>
                <a:solidFill>
                  <a:srgbClr val="00B0F0"/>
                </a:solidFill>
                <a:effectLst/>
                <a:uLnTx/>
                <a:uFillTx/>
                <a:latin typeface="+mn-lt"/>
                <a:ea typeface="Calibri" panose="020F0502020204030204" pitchFamily="34" charset="0"/>
                <a:cs typeface="Calibri" panose="020F0502020204030204" pitchFamily="34" charset="0"/>
              </a:rPr>
              <a:t>Even after the end-user selects the “Submit RFI” button they can still go back and make changes up until March 31, 2026.</a:t>
            </a:r>
            <a:endParaRPr kumimoji="0" lang="en-US" sz="1000" b="0" i="0" u="none" strike="noStrike" kern="1200" cap="none" spc="0" normalizeH="0" baseline="0" noProof="0">
              <a:ln>
                <a:noFill/>
              </a:ln>
              <a:solidFill>
                <a:prstClr val="black"/>
              </a:solidFill>
              <a:effectLst/>
              <a:uLnTx/>
              <a:uFillTx/>
              <a:latin typeface="+mn-lt"/>
              <a:ea typeface="Calibri" panose="020F0502020204030204" pitchFamily="34" charset="0"/>
              <a:cs typeface="Times New Roman" panose="02020603050405020304" pitchFamily="18" charset="0"/>
            </a:endParaRPr>
          </a:p>
          <a:p>
            <a:pPr defTabSz="912182">
              <a:lnSpc>
                <a:spcPct val="110000"/>
              </a:lnSpc>
              <a:spcBef>
                <a:spcPts val="400"/>
              </a:spcBef>
              <a:defRPr/>
            </a:pPr>
            <a:r>
              <a:rPr lang="en-US" sz="1000">
                <a:solidFill>
                  <a:schemeClr val="tx1"/>
                </a:solidFill>
                <a:latin typeface="+mn-lt"/>
                <a:ea typeface="Calibri" panose="020F0502020204030204" pitchFamily="34" charset="0"/>
                <a:cs typeface="Calibri" panose="020F0502020204030204" pitchFamily="34" charset="0"/>
              </a:rPr>
              <a:t> </a:t>
            </a:r>
            <a:endParaRPr lang="en-US" sz="1000">
              <a:solidFill>
                <a:schemeClr val="tx1"/>
              </a:solidFill>
              <a:latin typeface="+mn-lt"/>
              <a:ea typeface="Calibri" panose="020F0502020204030204" pitchFamily="34" charset="0"/>
              <a:cs typeface="Times New Roman" panose="02020603050405020304" pitchFamily="18" charset="0"/>
            </a:endParaRPr>
          </a:p>
          <a:p>
            <a:pPr defTabSz="912182">
              <a:lnSpc>
                <a:spcPct val="110000"/>
              </a:lnSpc>
              <a:spcBef>
                <a:spcPts val="400"/>
              </a:spcBef>
              <a:defRPr/>
            </a:pPr>
            <a:r>
              <a:rPr lang="en-US" sz="1000">
                <a:solidFill>
                  <a:schemeClr val="tx1"/>
                </a:solidFill>
                <a:latin typeface="+mn-lt"/>
                <a:ea typeface="Calibri" panose="020F0502020204030204" pitchFamily="34" charset="0"/>
                <a:cs typeface="Calibri" panose="020F0502020204030204" pitchFamily="34" charset="0"/>
              </a:rPr>
              <a:t>Remember, any RFIs left </a:t>
            </a:r>
            <a:r>
              <a:rPr lang="en-US" sz="1000" i="1">
                <a:solidFill>
                  <a:schemeClr val="tx1"/>
                </a:solidFill>
                <a:latin typeface="+mn-lt"/>
                <a:ea typeface="Calibri" panose="020F0502020204030204" pitchFamily="34" charset="0"/>
                <a:cs typeface="Calibri" panose="020F0502020204030204" pitchFamily="34" charset="0"/>
              </a:rPr>
              <a:t>in process</a:t>
            </a:r>
            <a:r>
              <a:rPr lang="en-US" sz="1000">
                <a:solidFill>
                  <a:schemeClr val="tx1"/>
                </a:solidFill>
                <a:latin typeface="+mn-lt"/>
                <a:ea typeface="Calibri" panose="020F0502020204030204" pitchFamily="34" charset="0"/>
                <a:cs typeface="Calibri" panose="020F0502020204030204" pitchFamily="34" charset="0"/>
              </a:rPr>
              <a:t> or </a:t>
            </a:r>
            <a:r>
              <a:rPr lang="en-US" sz="1000" i="1">
                <a:solidFill>
                  <a:schemeClr val="tx1"/>
                </a:solidFill>
                <a:latin typeface="+mn-lt"/>
                <a:ea typeface="Calibri" panose="020F0502020204030204" pitchFamily="34" charset="0"/>
                <a:cs typeface="Calibri" panose="020F0502020204030204" pitchFamily="34" charset="0"/>
              </a:rPr>
              <a:t>open </a:t>
            </a:r>
            <a:r>
              <a:rPr lang="en-US" sz="1000">
                <a:solidFill>
                  <a:schemeClr val="tx1"/>
                </a:solidFill>
                <a:latin typeface="+mn-lt"/>
                <a:ea typeface="Calibri" panose="020F0502020204030204" pitchFamily="34" charset="0"/>
                <a:cs typeface="Calibri" panose="020F0502020204030204" pitchFamily="34" charset="0"/>
              </a:rPr>
              <a:t>will not be included in the submission.</a:t>
            </a:r>
            <a:endParaRPr lang="en-US" sz="1000">
              <a:solidFill>
                <a:schemeClr val="tx1"/>
              </a:solidFill>
              <a:latin typeface="+mn-lt"/>
              <a:ea typeface="Calibri" panose="020F0502020204030204" pitchFamily="34" charset="0"/>
              <a:cs typeface="Times New Roman" panose="02020603050405020304" pitchFamily="18" charset="0"/>
            </a:endParaRPr>
          </a:p>
          <a:p>
            <a:pPr defTabSz="912182">
              <a:lnSpc>
                <a:spcPct val="110000"/>
              </a:lnSpc>
              <a:spcBef>
                <a:spcPts val="400"/>
              </a:spcBef>
              <a:defRPr/>
            </a:pPr>
            <a:endParaRPr lang="en-US" sz="1000">
              <a:solidFill>
                <a:schemeClr val="tx1"/>
              </a:solidFill>
              <a:latin typeface="+mn-lt"/>
              <a:ea typeface="Calibri" panose="020F0502020204030204" pitchFamily="34" charset="0"/>
              <a:cs typeface="Calibri" panose="020F0502020204030204" pitchFamily="34" charset="0"/>
            </a:endParaRPr>
          </a:p>
          <a:p>
            <a:pPr defTabSz="912182">
              <a:lnSpc>
                <a:spcPct val="110000"/>
              </a:lnSpc>
              <a:spcBef>
                <a:spcPts val="400"/>
              </a:spcBef>
              <a:defRPr/>
            </a:pPr>
            <a:r>
              <a:rPr lang="en-US" sz="1000" kern="1200">
                <a:solidFill>
                  <a:schemeClr val="tx1"/>
                </a:solidFill>
                <a:effectLst/>
                <a:latin typeface="+mn-lt"/>
                <a:ea typeface="+mn-ea"/>
                <a:cs typeface="+mn-cs"/>
              </a:rPr>
              <a:t>Also, remember, if any information is not entered or the RFI is not completed, then the employer must submit the missing P2 and D1 data. D1) </a:t>
            </a:r>
            <a:endParaRPr lang="en-US" sz="1000">
              <a:latin typeface="+mn-lt"/>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14</a:t>
            </a:fld>
            <a:endParaRPr lang="en-US"/>
          </a:p>
        </p:txBody>
      </p:sp>
    </p:spTree>
    <p:extLst>
      <p:ext uri="{BB962C8B-B14F-4D97-AF65-F5344CB8AC3E}">
        <p14:creationId xmlns:p14="http://schemas.microsoft.com/office/powerpoint/2010/main" val="2003657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15000"/>
              </a:lnSpc>
              <a:spcAft>
                <a:spcPts val="998"/>
              </a:spcAft>
            </a:pPr>
            <a:r>
              <a:rPr lang="en-US">
                <a:solidFill>
                  <a:srgbClr val="8064A2"/>
                </a:solidFill>
                <a:latin typeface="Calibri" panose="020F0502020204030204" pitchFamily="34" charset="0"/>
                <a:ea typeface="Calibri" panose="020F0502020204030204" pitchFamily="34" charset="0"/>
                <a:cs typeface="Calibri" panose="020F0502020204030204" pitchFamily="34" charset="0"/>
              </a:rPr>
              <a:t>Let’s review a few key items to address premium and life years data.</a:t>
            </a:r>
          </a:p>
          <a:p>
            <a:pPr marL="0" marR="0" lvl="0" indent="0" algn="l" defTabSz="914377" rtl="0" eaLnBrk="1" fontAlgn="auto" latinLnBrk="0" hangingPunct="1">
              <a:lnSpc>
                <a:spcPct val="115000"/>
              </a:lnSpc>
              <a:spcBef>
                <a:spcPts val="0"/>
              </a:spcBef>
              <a:spcAft>
                <a:spcPts val="1000"/>
              </a:spcAft>
              <a:buClrTx/>
              <a:buSzTx/>
              <a:buFontTx/>
              <a:buNone/>
              <a:tabLst/>
              <a:defRPr/>
            </a:pPr>
            <a:endParaRPr kumimoji="0" lang="en-US" sz="1200" b="0" i="0" u="none" strike="noStrike" kern="1200" cap="none" spc="0" normalizeH="0" baseline="0" noProof="0">
              <a:ln>
                <a:noFill/>
              </a:ln>
              <a:solidFill>
                <a:srgbClr val="8064A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377"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a:ln>
                  <a:noFill/>
                </a:ln>
                <a:solidFill>
                  <a:srgbClr val="8064A2"/>
                </a:solidFill>
                <a:effectLst/>
                <a:uLnTx/>
                <a:uFillTx/>
                <a:latin typeface="Calibri" panose="020F0502020204030204" pitchFamily="34" charset="0"/>
                <a:ea typeface="Calibri" panose="020F0502020204030204" pitchFamily="34" charset="0"/>
                <a:cs typeface="Calibri" panose="020F0502020204030204" pitchFamily="34" charset="0"/>
              </a:rPr>
              <a:t>As mentioned earlier the RFI tool was created to capture 5 pieces of information we do not have in our UHC systems. The next 5 slides cover 2 of the more critical missing data points: average monthly premium paid by members and average monthly premium paid by employers </a:t>
            </a:r>
            <a:r>
              <a:rPr kumimoji="0" lang="en-US" sz="1200" b="0" i="0" u="sng" strike="noStrike" kern="1200" cap="none" spc="0" normalizeH="0" baseline="0" noProof="0">
                <a:ln>
                  <a:noFill/>
                </a:ln>
                <a:solidFill>
                  <a:srgbClr val="8064A2"/>
                </a:solidFill>
                <a:effectLst/>
                <a:uLnTx/>
                <a:uFillTx/>
                <a:latin typeface="Calibri" panose="020F0502020204030204" pitchFamily="34" charset="0"/>
                <a:ea typeface="Calibri" panose="020F0502020204030204" pitchFamily="34" charset="0"/>
                <a:cs typeface="Calibri" panose="020F0502020204030204" pitchFamily="34" charset="0"/>
              </a:rPr>
              <a:t>on behalf of members</a:t>
            </a:r>
            <a:r>
              <a:rPr kumimoji="0" lang="en-US" sz="1200" b="0" i="0" u="none" strike="noStrike" kern="1200" cap="none" spc="0" normalizeH="0" baseline="0" noProof="0">
                <a:ln>
                  <a:noFill/>
                </a:ln>
                <a:solidFill>
                  <a:srgbClr val="8064A2"/>
                </a:solidFill>
                <a:effectLst/>
                <a:uLnTx/>
                <a:uFillTx/>
                <a:latin typeface="Calibri" panose="020F0502020204030204" pitchFamily="34" charset="0"/>
                <a:ea typeface="Calibri" panose="020F0502020204030204" pitchFamily="34" charset="0"/>
                <a:cs typeface="Calibri" panose="020F0502020204030204" pitchFamily="34" charset="0"/>
              </a:rPr>
              <a:t>.</a:t>
            </a:r>
          </a:p>
          <a:p>
            <a:pPr>
              <a:lnSpc>
                <a:spcPct val="115000"/>
              </a:lnSpc>
              <a:spcAft>
                <a:spcPts val="998"/>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15</a:t>
            </a:fld>
            <a:endParaRPr lang="en-US"/>
          </a:p>
        </p:txBody>
      </p:sp>
    </p:spTree>
    <p:extLst>
      <p:ext uri="{BB962C8B-B14F-4D97-AF65-F5344CB8AC3E}">
        <p14:creationId xmlns:p14="http://schemas.microsoft.com/office/powerpoint/2010/main" val="908740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0000"/>
              </a:lnSpc>
              <a:spcBef>
                <a:spcPts val="600"/>
              </a:spcBef>
              <a:buNone/>
            </a:pPr>
            <a:r>
              <a:rPr lang="en-US" sz="1200" kern="1200">
                <a:solidFill>
                  <a:srgbClr val="000000"/>
                </a:solidFill>
                <a:effectLst/>
                <a:latin typeface="Aptos" panose="020B0004020202020204" pitchFamily="34" charset="0"/>
                <a:ea typeface="Calibri" panose="020F0502020204030204" pitchFamily="34" charset="0"/>
                <a:cs typeface="Calibri" panose="020F0502020204030204" pitchFamily="34" charset="0"/>
              </a:rPr>
              <a:t>Here is a partial snapshot of the D1 filing.</a:t>
            </a:r>
            <a:endParaRPr lang="en-US" sz="1100">
              <a:effectLst/>
              <a:latin typeface="Times New Roman" panose="02020603050405020304" pitchFamily="18" charset="0"/>
              <a:ea typeface="Times New Roman" panose="02020603050405020304" pitchFamily="18" charset="0"/>
            </a:endParaRPr>
          </a:p>
          <a:p>
            <a:pPr marL="0" marR="0">
              <a:lnSpc>
                <a:spcPct val="110000"/>
              </a:lnSpc>
              <a:spcBef>
                <a:spcPts val="600"/>
              </a:spcBef>
              <a:buNone/>
            </a:pPr>
            <a:r>
              <a:rPr lang="en-US" sz="1200" kern="1200">
                <a:solidFill>
                  <a:srgbClr val="000000"/>
                </a:solidFill>
                <a:effectLst/>
                <a:latin typeface="Aptos" panose="020B0004020202020204" pitchFamily="34" charset="0"/>
                <a:ea typeface="Calibri" panose="020F0502020204030204" pitchFamily="34" charset="0"/>
                <a:cs typeface="Calibri" panose="020F0502020204030204" pitchFamily="34" charset="0"/>
              </a:rPr>
              <a:t>The first boxes on the left are the 2 critical pieces of information missing from our databases. Essentially what we are trying to get to is the percentage split between what the member paid into the plan and what the employer paid into the plan </a:t>
            </a:r>
            <a:r>
              <a:rPr lang="en-US" sz="1200" u="sng" kern="1200">
                <a:solidFill>
                  <a:srgbClr val="000000"/>
                </a:solidFill>
                <a:effectLst/>
                <a:latin typeface="Aptos" panose="020B0004020202020204" pitchFamily="34" charset="0"/>
                <a:ea typeface="Calibri" panose="020F0502020204030204" pitchFamily="34" charset="0"/>
                <a:cs typeface="Calibri" panose="020F0502020204030204" pitchFamily="34" charset="0"/>
              </a:rPr>
              <a:t>on behalf of the member</a:t>
            </a:r>
            <a:r>
              <a:rPr lang="en-US" sz="1200" kern="1200">
                <a:solidFill>
                  <a:srgbClr val="000000"/>
                </a:solidFill>
                <a:effectLst/>
                <a:latin typeface="Aptos" panose="020B0004020202020204" pitchFamily="34" charset="0"/>
                <a:ea typeface="Calibri" panose="020F0502020204030204" pitchFamily="34" charset="0"/>
                <a:cs typeface="Calibri" panose="020F0502020204030204" pitchFamily="34" charset="0"/>
              </a:rPr>
              <a:t>. </a:t>
            </a:r>
            <a:endParaRPr lang="en-US" sz="1100">
              <a:effectLst/>
              <a:latin typeface="Times New Roman" panose="02020603050405020304" pitchFamily="18" charset="0"/>
              <a:ea typeface="Times New Roman" panose="02020603050405020304" pitchFamily="18" charset="0"/>
            </a:endParaRPr>
          </a:p>
          <a:p>
            <a:pPr marL="0" marR="0">
              <a:lnSpc>
                <a:spcPct val="110000"/>
              </a:lnSpc>
              <a:spcBef>
                <a:spcPts val="600"/>
              </a:spcBef>
              <a:buNone/>
            </a:pPr>
            <a:r>
              <a:rPr lang="en-US" sz="1200" kern="1200">
                <a:solidFill>
                  <a:srgbClr val="000000"/>
                </a:solidFill>
                <a:effectLst/>
                <a:latin typeface="Aptos" panose="020B0004020202020204" pitchFamily="34" charset="0"/>
                <a:ea typeface="Calibri" panose="020F0502020204030204" pitchFamily="34" charset="0"/>
                <a:cs typeface="Calibri" panose="020F0502020204030204" pitchFamily="34" charset="0"/>
              </a:rPr>
              <a:t>We will be going over 2 examples shortly.</a:t>
            </a:r>
            <a:endParaRPr lang="en-US" sz="1100">
              <a:effectLst/>
              <a:latin typeface="Times New Roman" panose="02020603050405020304" pitchFamily="18" charset="0"/>
              <a:ea typeface="Times New Roman" panose="02020603050405020304" pitchFamily="18" charset="0"/>
            </a:endParaRPr>
          </a:p>
          <a:p>
            <a:pPr marL="0" marR="0">
              <a:lnSpc>
                <a:spcPct val="110000"/>
              </a:lnSpc>
              <a:spcBef>
                <a:spcPts val="600"/>
              </a:spcBef>
              <a:buNone/>
            </a:pPr>
            <a:r>
              <a:rPr lang="en-US" sz="1200" kern="1200">
                <a:solidFill>
                  <a:srgbClr val="000000"/>
                </a:solidFill>
                <a:effectLst/>
                <a:latin typeface="Aptos" panose="020B0004020202020204" pitchFamily="34" charset="0"/>
                <a:ea typeface="Calibri" panose="020F0502020204030204" pitchFamily="34" charset="0"/>
                <a:cs typeface="Calibri" panose="020F0502020204030204" pitchFamily="34" charset="0"/>
              </a:rPr>
              <a:t>Two important points…</a:t>
            </a:r>
            <a:endParaRPr lang="en-US" sz="1100">
              <a:effectLst/>
              <a:latin typeface="Times New Roman" panose="02020603050405020304" pitchFamily="18" charset="0"/>
              <a:ea typeface="Times New Roman" panose="02020603050405020304" pitchFamily="18" charset="0"/>
            </a:endParaRPr>
          </a:p>
          <a:p>
            <a:pPr marL="0" marR="0">
              <a:lnSpc>
                <a:spcPct val="110000"/>
              </a:lnSpc>
              <a:spcBef>
                <a:spcPts val="600"/>
              </a:spcBef>
              <a:buNone/>
            </a:pPr>
            <a:r>
              <a:rPr lang="en-US" sz="1200" kern="1200">
                <a:solidFill>
                  <a:srgbClr val="000000"/>
                </a:solidFill>
                <a:effectLst/>
                <a:latin typeface="Aptos" panose="020B0004020202020204" pitchFamily="34" charset="0"/>
                <a:ea typeface="Calibri" panose="020F0502020204030204" pitchFamily="34" charset="0"/>
                <a:cs typeface="Calibri" panose="020F0502020204030204" pitchFamily="34" charset="0"/>
              </a:rPr>
              <a:t>First, all information in the D1 filing is based on medical and pharmacy benefits in 2025.</a:t>
            </a:r>
            <a:endParaRPr lang="en-US" sz="1100">
              <a:effectLst/>
              <a:latin typeface="Times New Roman" panose="02020603050405020304" pitchFamily="18" charset="0"/>
              <a:ea typeface="Times New Roman" panose="02020603050405020304" pitchFamily="18" charset="0"/>
            </a:endParaRPr>
          </a:p>
          <a:p>
            <a:pPr marL="0" marR="0">
              <a:lnSpc>
                <a:spcPct val="110000"/>
              </a:lnSpc>
              <a:spcBef>
                <a:spcPts val="600"/>
              </a:spcBef>
              <a:buNone/>
            </a:pPr>
            <a:r>
              <a:rPr lang="en-US" sz="1200" kern="1200">
                <a:solidFill>
                  <a:srgbClr val="000000"/>
                </a:solidFill>
                <a:effectLst/>
                <a:latin typeface="Aptos" panose="020B0004020202020204" pitchFamily="34" charset="0"/>
                <a:ea typeface="Calibri" panose="020F0502020204030204" pitchFamily="34" charset="0"/>
                <a:cs typeface="Calibri" panose="020F0502020204030204" pitchFamily="34" charset="0"/>
              </a:rPr>
              <a:t>Second, when the employer group calculates the average monthly premium paid or AMPP, the number they use should include costs incurred under UnitedHealthcare arrangements only. It should also include stop loss provided by UHC for self-funded groups. </a:t>
            </a:r>
            <a:endParaRPr lang="en-US" sz="1100">
              <a:effectLst/>
              <a:latin typeface="Times New Roman" panose="02020603050405020304" pitchFamily="18" charset="0"/>
              <a:ea typeface="Times New Roman" panose="02020603050405020304" pitchFamily="18" charset="0"/>
            </a:endParaRPr>
          </a:p>
          <a:p>
            <a:pPr marL="0" marR="0">
              <a:lnSpc>
                <a:spcPct val="110000"/>
              </a:lnSpc>
              <a:spcBef>
                <a:spcPts val="600"/>
              </a:spcBef>
              <a:buNone/>
            </a:pPr>
            <a:r>
              <a:rPr lang="en-US" sz="1200" kern="1200">
                <a:solidFill>
                  <a:srgbClr val="000000"/>
                </a:solidFill>
                <a:effectLst/>
                <a:latin typeface="Aptos" panose="020B0004020202020204" pitchFamily="34" charset="0"/>
                <a:ea typeface="Calibri" panose="020F0502020204030204" pitchFamily="34" charset="0"/>
                <a:cs typeface="Calibri" panose="020F0502020204030204" pitchFamily="34" charset="0"/>
              </a:rPr>
              <a:t>If stop loss is administered by a non-affiliated insurance company, the employer group must work with those insurance companies directly.</a:t>
            </a:r>
            <a:endParaRPr lang="en-US" sz="1100">
              <a:effectLst/>
              <a:latin typeface="Times New Roman" panose="02020603050405020304" pitchFamily="18" charset="0"/>
              <a:ea typeface="Times New Roman" panose="02020603050405020304" pitchFamily="18" charset="0"/>
            </a:endParaRPr>
          </a:p>
          <a:p>
            <a:pPr marL="0" marR="0">
              <a:lnSpc>
                <a:spcPct val="110000"/>
              </a:lnSpc>
              <a:spcBef>
                <a:spcPts val="600"/>
              </a:spcBef>
              <a:buNone/>
            </a:pPr>
            <a:r>
              <a:rPr lang="en-US" sz="1200" kern="1200">
                <a:solidFill>
                  <a:srgbClr val="000000"/>
                </a:solidFill>
                <a:effectLst/>
                <a:latin typeface="Aptos" panose="020B0004020202020204" pitchFamily="34" charset="0"/>
                <a:ea typeface="Calibri" panose="020F0502020204030204" pitchFamily="34" charset="0"/>
                <a:cs typeface="Calibri" panose="020F0502020204030204" pitchFamily="34" charset="0"/>
              </a:rPr>
              <a:t>More information on these calculations can be found in the Prescription Drug Data Collection Reporting Instructions link the ‘Resource’ slide.</a:t>
            </a:r>
            <a:endParaRPr lang="en-US" sz="1100">
              <a:effectLst/>
              <a:latin typeface="Times New Roman" panose="02020603050405020304" pitchFamily="18" charset="0"/>
              <a:ea typeface="Times New Roman" panose="02020603050405020304" pitchFamily="18" charset="0"/>
            </a:endParaRPr>
          </a:p>
          <a:p>
            <a:pPr marL="0" marR="0" lvl="0" indent="0" algn="l" defTabSz="914377" rtl="0" eaLnBrk="1" fontAlgn="auto" latinLnBrk="0" hangingPunct="1">
              <a:lnSpc>
                <a:spcPct val="100000"/>
              </a:lnSpc>
              <a:spcBef>
                <a:spcPts val="60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16</a:t>
            </a:fld>
            <a:endParaRPr lang="en-US"/>
          </a:p>
        </p:txBody>
      </p:sp>
    </p:spTree>
    <p:extLst>
      <p:ext uri="{BB962C8B-B14F-4D97-AF65-F5344CB8AC3E}">
        <p14:creationId xmlns:p14="http://schemas.microsoft.com/office/powerpoint/2010/main" val="4148660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fontAlgn="base">
              <a:lnSpc>
                <a:spcPct val="110000"/>
              </a:lnSpc>
              <a:spcBef>
                <a:spcPts val="600"/>
              </a:spcBef>
              <a:buNone/>
            </a:pPr>
            <a:r>
              <a:rPr lang="en-US" sz="1200" b="1" kern="1200" dirty="0">
                <a:solidFill>
                  <a:srgbClr val="000000"/>
                </a:solidFill>
                <a:effectLst/>
                <a:latin typeface="Aptos"/>
                <a:ea typeface="Times New Roman" panose="02020603050405020304" pitchFamily="18" charset="0"/>
                <a:cs typeface="Times New Roman" panose="02020603050405020304" pitchFamily="18" charset="0"/>
              </a:rPr>
              <a:t>In calculating premium paid by members</a:t>
            </a:r>
            <a:r>
              <a:rPr lang="en-US" sz="1200" kern="1200" dirty="0">
                <a:solidFill>
                  <a:srgbClr val="000000"/>
                </a:solidFill>
                <a:effectLst/>
                <a:latin typeface="Aptos"/>
                <a:ea typeface="Times New Roman" panose="02020603050405020304" pitchFamily="18" charset="0"/>
                <a:cs typeface="Times New Roman" panose="02020603050405020304" pitchFamily="18" charset="0"/>
              </a:rPr>
              <a:t>, remember to include the premium paid by the member for medical and pharmacy coverage. If members do not pay a premium, enter $0 dollars in the member field. </a:t>
            </a:r>
            <a:endParaRPr lang="en-US" sz="1100" dirty="0">
              <a:effectLst/>
              <a:latin typeface="Aptos"/>
              <a:ea typeface="Times New Roman" panose="02020603050405020304" pitchFamily="18" charset="0"/>
            </a:endParaRPr>
          </a:p>
          <a:p>
            <a:pPr marL="0" marR="0" fontAlgn="base">
              <a:lnSpc>
                <a:spcPct val="110000"/>
              </a:lnSpc>
              <a:spcBef>
                <a:spcPts val="600"/>
              </a:spcBef>
              <a:buNone/>
            </a:pPr>
            <a:r>
              <a:rPr lang="en-US" sz="1200" kern="1200" dirty="0">
                <a:solidFill>
                  <a:srgbClr val="000000"/>
                </a:solidFill>
                <a:effectLst/>
                <a:latin typeface="Aptos"/>
                <a:ea typeface="Times New Roman" panose="02020603050405020304" pitchFamily="18" charset="0"/>
                <a:cs typeface="Times New Roman" panose="02020603050405020304" pitchFamily="18" charset="0"/>
              </a:rPr>
              <a:t>It’s important for the employer </a:t>
            </a:r>
            <a:r>
              <a:rPr lang="en-US" sz="1200" b="1" kern="1200" dirty="0">
                <a:solidFill>
                  <a:srgbClr val="000000"/>
                </a:solidFill>
                <a:effectLst/>
                <a:latin typeface="Aptos"/>
                <a:ea typeface="Times New Roman" panose="02020603050405020304" pitchFamily="18" charset="0"/>
                <a:cs typeface="Times New Roman" panose="02020603050405020304" pitchFamily="18" charset="0"/>
              </a:rPr>
              <a:t>not to include </a:t>
            </a:r>
            <a:r>
              <a:rPr lang="en-US" sz="1200" kern="1200" dirty="0">
                <a:solidFill>
                  <a:srgbClr val="000000"/>
                </a:solidFill>
                <a:effectLst/>
                <a:latin typeface="Aptos"/>
                <a:ea typeface="Times New Roman" panose="02020603050405020304" pitchFamily="18" charset="0"/>
                <a:cs typeface="Times New Roman" panose="02020603050405020304" pitchFamily="18" charset="0"/>
              </a:rPr>
              <a:t>the premium or premium equivalents paid by the employer or other plan sponsors on behalf of the member. </a:t>
            </a:r>
            <a:endParaRPr lang="en-US" sz="1100" dirty="0">
              <a:effectLst/>
              <a:latin typeface="Aptos"/>
              <a:ea typeface="Times New Roman" panose="02020603050405020304" pitchFamily="18" charset="0"/>
            </a:endParaRPr>
          </a:p>
          <a:p>
            <a:pPr fontAlgn="base">
              <a:lnSpc>
                <a:spcPct val="110000"/>
              </a:lnSpc>
              <a:spcBef>
                <a:spcPts val="600"/>
              </a:spcBef>
            </a:pPr>
            <a:endParaRPr lang="en-US" b="1" dirty="0">
              <a:solidFill>
                <a:srgbClr val="000000"/>
              </a:solidFill>
              <a:latin typeface="Aptos"/>
              <a:ea typeface="Times New Roman" panose="02020603050405020304" pitchFamily="18" charset="0"/>
              <a:cs typeface="Times New Roman" panose="02020603050405020304" pitchFamily="18" charset="0"/>
            </a:endParaRPr>
          </a:p>
          <a:p>
            <a:pPr marL="0" marR="0">
              <a:lnSpc>
                <a:spcPct val="110000"/>
              </a:lnSpc>
              <a:spcBef>
                <a:spcPts val="600"/>
              </a:spcBef>
              <a:buNone/>
            </a:pPr>
            <a:r>
              <a:rPr lang="en-US" sz="1200" b="1" kern="1200" dirty="0">
                <a:solidFill>
                  <a:srgbClr val="000000"/>
                </a:solidFill>
                <a:effectLst/>
                <a:latin typeface="Aptos"/>
                <a:ea typeface="Times New Roman" panose="02020603050405020304" pitchFamily="18" charset="0"/>
                <a:cs typeface="Times New Roman" panose="02020603050405020304" pitchFamily="18" charset="0"/>
              </a:rPr>
              <a:t>In calculating premium paid by the employer</a:t>
            </a:r>
            <a:r>
              <a:rPr lang="en-US" sz="1200" kern="1200" dirty="0">
                <a:solidFill>
                  <a:srgbClr val="000000"/>
                </a:solidFill>
                <a:effectLst/>
                <a:latin typeface="Aptos"/>
                <a:ea typeface="Times New Roman" panose="02020603050405020304" pitchFamily="18" charset="0"/>
                <a:cs typeface="Times New Roman" panose="02020603050405020304" pitchFamily="18" charset="0"/>
              </a:rPr>
              <a:t>, include the premium or premium equivalents for self-funded groups paid by the employer on behalf of the member for medical and pharmacy coverage.  </a:t>
            </a:r>
            <a:endParaRPr lang="en-US" sz="1100" dirty="0">
              <a:effectLst/>
              <a:latin typeface="Aptos"/>
              <a:ea typeface="Times New Roman" panose="02020603050405020304" pitchFamily="18" charset="0"/>
              <a:cs typeface="Times New Roman"/>
            </a:endParaRPr>
          </a:p>
          <a:p>
            <a:pPr marL="0" marR="0" fontAlgn="base">
              <a:lnSpc>
                <a:spcPct val="110000"/>
              </a:lnSpc>
              <a:spcBef>
                <a:spcPts val="600"/>
              </a:spcBef>
              <a:buNone/>
            </a:pPr>
            <a:r>
              <a:rPr lang="en-US" sz="1200" kern="1200" dirty="0">
                <a:solidFill>
                  <a:srgbClr val="000000"/>
                </a:solidFill>
                <a:effectLst/>
                <a:latin typeface="Aptos"/>
                <a:ea typeface="Times New Roman" panose="02020603050405020304" pitchFamily="18" charset="0"/>
                <a:cs typeface="Times New Roman" panose="02020603050405020304" pitchFamily="18" charset="0"/>
              </a:rPr>
              <a:t>Self-funded plans may use premium equivalent, which is the total plan cost for the employer minus the premium paid by members. </a:t>
            </a:r>
            <a:endParaRPr lang="en-US" sz="1100" dirty="0">
              <a:effectLst/>
              <a:latin typeface="Aptos"/>
              <a:ea typeface="Times New Roman" panose="02020603050405020304" pitchFamily="18" charset="0"/>
            </a:endParaRPr>
          </a:p>
          <a:p>
            <a:pPr marL="0" marR="0" fontAlgn="base">
              <a:lnSpc>
                <a:spcPct val="110000"/>
              </a:lnSpc>
              <a:spcBef>
                <a:spcPts val="600"/>
              </a:spcBef>
              <a:buNone/>
            </a:pPr>
            <a:r>
              <a:rPr lang="en-US" sz="1200" kern="1200" dirty="0">
                <a:solidFill>
                  <a:srgbClr val="000000"/>
                </a:solidFill>
                <a:effectLst/>
                <a:latin typeface="Aptos"/>
                <a:ea typeface="Times New Roman" panose="02020603050405020304" pitchFamily="18" charset="0"/>
                <a:cs typeface="Times New Roman" panose="02020603050405020304" pitchFamily="18" charset="0"/>
              </a:rPr>
              <a:t>Include the premium</a:t>
            </a:r>
            <a:r>
              <a:rPr lang="en-US" sz="1200" kern="1200" dirty="0">
                <a:solidFill>
                  <a:srgbClr val="000000"/>
                </a:solidFill>
                <a:effectLst/>
                <a:latin typeface="Arial"/>
                <a:ea typeface="Times New Roman" panose="02020603050405020304" pitchFamily="18" charset="0"/>
                <a:cs typeface="Arial"/>
              </a:rPr>
              <a:t> </a:t>
            </a:r>
            <a:r>
              <a:rPr lang="en-US" sz="1200" kern="1200" dirty="0">
                <a:solidFill>
                  <a:srgbClr val="000000"/>
                </a:solidFill>
                <a:effectLst/>
                <a:latin typeface="Aptos"/>
                <a:ea typeface="Times New Roman" panose="02020603050405020304" pitchFamily="18" charset="0"/>
                <a:cs typeface="Times New Roman" panose="02020603050405020304" pitchFamily="18" charset="0"/>
              </a:rPr>
              <a:t>paid by group trust, association, or MEWA plans if separate employers or other plan sponsors make premium contributions.</a:t>
            </a:r>
            <a:r>
              <a:rPr lang="en-US" sz="1200" kern="1200" dirty="0">
                <a:solidFill>
                  <a:srgbClr val="000000"/>
                </a:solidFill>
                <a:effectLst/>
                <a:latin typeface="Aptos"/>
                <a:ea typeface="Times New Roman" panose="02020603050405020304" pitchFamily="18" charset="0"/>
                <a:cs typeface="Aptos" panose="020B0004020202020204" pitchFamily="34" charset="0"/>
              </a:rPr>
              <a:t> </a:t>
            </a:r>
            <a:endParaRPr lang="en-US" sz="1100" dirty="0">
              <a:effectLst/>
              <a:latin typeface="Aptos"/>
              <a:ea typeface="Times New Roman" panose="02020603050405020304" pitchFamily="18" charset="0"/>
            </a:endParaRPr>
          </a:p>
          <a:p>
            <a:pPr marL="0" marR="0" fontAlgn="base">
              <a:lnSpc>
                <a:spcPct val="110000"/>
              </a:lnSpc>
              <a:spcBef>
                <a:spcPts val="600"/>
              </a:spcBef>
              <a:buNone/>
            </a:pPr>
            <a:r>
              <a:rPr lang="en-US" sz="1200" kern="1200" dirty="0">
                <a:solidFill>
                  <a:srgbClr val="000000"/>
                </a:solidFill>
                <a:effectLst/>
                <a:latin typeface="Aptos"/>
                <a:ea typeface="Times New Roman" panose="02020603050405020304" pitchFamily="18" charset="0"/>
                <a:cs typeface="Times New Roman" panose="02020603050405020304" pitchFamily="18" charset="0"/>
              </a:rPr>
              <a:t>It’s important for the employer not to include the premium paid by the member. </a:t>
            </a:r>
            <a:endParaRPr lang="en-US" sz="1100" dirty="0">
              <a:effectLst/>
              <a:latin typeface="Aptos"/>
              <a:ea typeface="Times New Roman" panose="02020603050405020304" pitchFamily="18" charset="0"/>
            </a:endParaRPr>
          </a:p>
          <a:p>
            <a:pPr fontAlgn="base">
              <a:lnSpc>
                <a:spcPct val="110000"/>
              </a:lnSpc>
              <a:spcBef>
                <a:spcPts val="600"/>
              </a:spcBef>
            </a:pPr>
            <a:r>
              <a:rPr lang="en-US" dirty="0">
                <a:solidFill>
                  <a:srgbClr val="000000"/>
                </a:solidFill>
                <a:latin typeface="Aptos"/>
                <a:ea typeface="Times New Roman" panose="02020603050405020304" pitchFamily="18" charset="0"/>
                <a:cs typeface="Times New Roman" panose="02020603050405020304" pitchFamily="18" charset="0"/>
              </a:rPr>
              <a:t>For customers</a:t>
            </a:r>
            <a:r>
              <a:rPr lang="en-US" sz="1200" kern="1200" dirty="0">
                <a:solidFill>
                  <a:srgbClr val="000000"/>
                </a:solidFill>
                <a:effectLst/>
                <a:latin typeface="Aptos"/>
                <a:ea typeface="Times New Roman" panose="02020603050405020304" pitchFamily="18" charset="0"/>
                <a:cs typeface="Times New Roman" panose="02020603050405020304" pitchFamily="18" charset="0"/>
              </a:rPr>
              <a:t> with multiple funding arrangements, calculations must be made separately by funding type. </a:t>
            </a:r>
            <a:endParaRPr lang="en-US" sz="1100" dirty="0">
              <a:effectLst/>
              <a:latin typeface="Aptos"/>
              <a:ea typeface="Times New Roman" panose="02020603050405020304" pitchFamily="18" charset="0"/>
            </a:endParaRPr>
          </a:p>
          <a:p>
            <a:pPr marL="0" marR="0" fontAlgn="base">
              <a:lnSpc>
                <a:spcPct val="110000"/>
              </a:lnSpc>
              <a:spcBef>
                <a:spcPts val="600"/>
              </a:spcBef>
              <a:buNone/>
            </a:pPr>
            <a:r>
              <a:rPr lang="en-US" sz="1200" kern="1200" dirty="0">
                <a:solidFill>
                  <a:srgbClr val="000000"/>
                </a:solidFill>
                <a:effectLst/>
                <a:latin typeface="Aptos"/>
                <a:ea typeface="Times New Roman" panose="02020603050405020304" pitchFamily="18" charset="0"/>
                <a:cs typeface="Times New Roman" panose="02020603050405020304" pitchFamily="18" charset="0"/>
              </a:rPr>
              <a:t>For detailed questions, refer to the CMS Reporting Instructions.  </a:t>
            </a:r>
            <a:endParaRPr lang="en-US" sz="1100" dirty="0">
              <a:effectLst/>
              <a:latin typeface="Aptos"/>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17</a:t>
            </a:fld>
            <a:endParaRPr lang="en-US"/>
          </a:p>
        </p:txBody>
      </p:sp>
    </p:spTree>
    <p:extLst>
      <p:ext uri="{BB962C8B-B14F-4D97-AF65-F5344CB8AC3E}">
        <p14:creationId xmlns:p14="http://schemas.microsoft.com/office/powerpoint/2010/main" val="3534738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In this first example the employer group has coverage with UHC for the full calendar year. </a:t>
            </a:r>
          </a:p>
          <a:p>
            <a:pPr marL="171450" indent="-171450">
              <a:buFont typeface="Arial" panose="020B0604020202020204" pitchFamily="34" charset="0"/>
              <a:buChar char="•"/>
            </a:pPr>
            <a:r>
              <a:rPr lang="en-US" b="1"/>
              <a:t>In the Total Premium Paid by Members column</a:t>
            </a:r>
            <a:r>
              <a:rPr lang="en-US"/>
              <a:t>, list the total premium paid by all members each month. </a:t>
            </a:r>
          </a:p>
          <a:p>
            <a:pPr lvl="1"/>
            <a:r>
              <a:rPr lang="en-US"/>
              <a:t>Sum these numbers up and divide by 12. This is the AMPP by members; shown here as $6,847. This is the 1st # that goes into the RFI.</a:t>
            </a:r>
          </a:p>
          <a:p>
            <a:pPr marL="171450" indent="-171450">
              <a:buFont typeface="Arial" panose="020B0604020202020204" pitchFamily="34" charset="0"/>
              <a:buChar char="•"/>
            </a:pPr>
            <a:r>
              <a:rPr lang="en-US" b="1"/>
              <a:t>In the Total Premium Paid by Employers column</a:t>
            </a:r>
            <a:r>
              <a:rPr lang="en-US"/>
              <a:t>, list the total premium paid by the employer each month.</a:t>
            </a:r>
          </a:p>
          <a:p>
            <a:pPr lvl="1"/>
            <a:r>
              <a:rPr lang="en-US"/>
              <a:t>Sum these numbers up and divide by 12. This is the AMPP by employers; shown here as $15,977. This is the 2nd # that goes into the RFI.</a:t>
            </a:r>
          </a:p>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18</a:t>
            </a:fld>
            <a:endParaRPr lang="en-US"/>
          </a:p>
        </p:txBody>
      </p:sp>
    </p:spTree>
    <p:extLst>
      <p:ext uri="{BB962C8B-B14F-4D97-AF65-F5344CB8AC3E}">
        <p14:creationId xmlns:p14="http://schemas.microsoft.com/office/powerpoint/2010/main" val="3610161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In this second example the employer has partial coverage with UHC for the 2025 year.  The process and calculations remain the same.  Fill out the months the plan was covered or administered by UHC and </a:t>
            </a:r>
            <a:r>
              <a:rPr lang="en-US" sz="1200">
                <a:solidFill>
                  <a:prstClr val="black"/>
                </a:solidFill>
                <a:latin typeface="Calibri" panose="020F0502020204030204" pitchFamily="34" charset="0"/>
                <a:ea typeface="Times New Roman" panose="02020603050405020304" pitchFamily="18" charset="0"/>
                <a:cs typeface="Calibri" panose="020F0502020204030204" pitchFamily="34" charset="0"/>
              </a:rPr>
              <a:t>place</a:t>
            </a: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 zero in the months where the plan was not covered or administered by UHC.  </a:t>
            </a: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The most important point here is you still need to divide the total premium paid by 12 regardless of the number of months covered.</a:t>
            </a:r>
            <a:endPar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19</a:t>
            </a:fld>
            <a:endParaRPr lang="en-US"/>
          </a:p>
        </p:txBody>
      </p:sp>
    </p:spTree>
    <p:extLst>
      <p:ext uri="{BB962C8B-B14F-4D97-AF65-F5344CB8AC3E}">
        <p14:creationId xmlns:p14="http://schemas.microsoft.com/office/powerpoint/2010/main" val="135711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l" rtl="0" fontAlgn="base">
              <a:lnSpc>
                <a:spcPts val="1815"/>
              </a:lnSpc>
              <a:spcBef>
                <a:spcPts val="600"/>
              </a:spcBef>
              <a:buNone/>
            </a:pPr>
            <a:r>
              <a:rPr lang="en-US" sz="1000" b="0" i="0" dirty="0">
                <a:solidFill>
                  <a:srgbClr val="000000"/>
                </a:solidFill>
                <a:effectLst/>
                <a:latin typeface="+mn-lt"/>
              </a:rPr>
              <a:t>A UHC customer and broker/consultant eblast will be sent beginning January 28 and January 29 and before Feb 1 before the RFI opens.  And the UMR communication email goes out with a link to the UMR RFI on Monday, Feb 2.  </a:t>
            </a:r>
          </a:p>
          <a:p>
            <a:pPr algn="l" rtl="0" fontAlgn="base">
              <a:lnSpc>
                <a:spcPts val="1815"/>
              </a:lnSpc>
              <a:spcBef>
                <a:spcPts val="600"/>
              </a:spcBef>
              <a:buNone/>
            </a:pPr>
            <a:r>
              <a:rPr lang="en-US" sz="1000" b="0" i="0" dirty="0">
                <a:solidFill>
                  <a:srgbClr val="000000"/>
                </a:solidFill>
                <a:effectLst/>
                <a:latin typeface="+mn-lt"/>
              </a:rPr>
              <a:t>The UHC RxDC eblast includes RFI information, key deadlines, a worksheet and Guide, FAQs and a Brainshark recording. </a:t>
            </a:r>
          </a:p>
          <a:p>
            <a:pPr algn="l" rtl="0" fontAlgn="base">
              <a:lnSpc>
                <a:spcPts val="1815"/>
              </a:lnSpc>
              <a:spcBef>
                <a:spcPts val="600"/>
              </a:spcBef>
              <a:buNone/>
            </a:pPr>
            <a:r>
              <a:rPr lang="en-US" sz="1000" b="0" i="0" dirty="0">
                <a:solidFill>
                  <a:srgbClr val="000000"/>
                </a:solidFill>
                <a:effectLst/>
                <a:latin typeface="+mn-lt"/>
              </a:rPr>
              <a:t>You also have a RxDC RFI customer email available to you in the Jan 14</a:t>
            </a:r>
            <a:r>
              <a:rPr lang="en-US" sz="1000" b="0" i="0" baseline="30000" dirty="0">
                <a:solidFill>
                  <a:srgbClr val="000000"/>
                </a:solidFill>
                <a:effectLst/>
                <a:latin typeface="+mn-lt"/>
              </a:rPr>
              <a:t>th</a:t>
            </a:r>
            <a:r>
              <a:rPr lang="en-US" sz="1000" b="0" i="0" dirty="0">
                <a:solidFill>
                  <a:srgbClr val="000000"/>
                </a:solidFill>
                <a:effectLst/>
                <a:latin typeface="+mn-lt"/>
              </a:rPr>
              <a:t> Sales Source article </a:t>
            </a:r>
            <a:r>
              <a:rPr lang="en-US" sz="1000" b="1" i="0" dirty="0">
                <a:solidFill>
                  <a:srgbClr val="000000"/>
                </a:solidFill>
                <a:effectLst/>
                <a:latin typeface="+mn-lt"/>
              </a:rPr>
              <a:t>and</a:t>
            </a:r>
            <a:r>
              <a:rPr lang="en-US" sz="1000" b="0" i="0" dirty="0">
                <a:solidFill>
                  <a:srgbClr val="000000"/>
                </a:solidFill>
                <a:effectLst/>
                <a:latin typeface="+mn-lt"/>
              </a:rPr>
              <a:t> on One Connect. You should send this RxDC email to your customer contact by February 15</a:t>
            </a:r>
            <a:r>
              <a:rPr lang="en-US" sz="1000" b="0" i="0" baseline="30000" dirty="0">
                <a:solidFill>
                  <a:srgbClr val="000000"/>
                </a:solidFill>
                <a:effectLst/>
                <a:latin typeface="+mn-lt"/>
              </a:rPr>
              <a:t>th</a:t>
            </a:r>
            <a:r>
              <a:rPr lang="en-US" sz="1000" b="0" i="0" dirty="0">
                <a:solidFill>
                  <a:srgbClr val="000000"/>
                </a:solidFill>
                <a:effectLst/>
                <a:latin typeface="+mn-lt"/>
              </a:rPr>
              <a:t> to ensure your customer contact has received it.  And send the email to brokers where appropriate.  </a:t>
            </a:r>
          </a:p>
          <a:p>
            <a:pPr algn="l" rtl="0" fontAlgn="base">
              <a:lnSpc>
                <a:spcPts val="1815"/>
              </a:lnSpc>
              <a:spcBef>
                <a:spcPts val="600"/>
              </a:spcBef>
              <a:buNone/>
            </a:pPr>
            <a:r>
              <a:rPr lang="en-US" sz="1000" b="0" i="0" dirty="0">
                <a:solidFill>
                  <a:srgbClr val="000000"/>
                </a:solidFill>
                <a:effectLst/>
                <a:latin typeface="+mn-lt"/>
              </a:rPr>
              <a:t>  </a:t>
            </a:r>
          </a:p>
          <a:p>
            <a:pPr algn="l" rtl="0" fontAlgn="base">
              <a:lnSpc>
                <a:spcPts val="1815"/>
              </a:lnSpc>
              <a:spcBef>
                <a:spcPts val="600"/>
              </a:spcBef>
              <a:buNone/>
            </a:pPr>
            <a:r>
              <a:rPr lang="en-US" sz="1000" b="0" i="0" dirty="0">
                <a:solidFill>
                  <a:srgbClr val="000000"/>
                </a:solidFill>
                <a:effectLst/>
                <a:latin typeface="+mn-lt"/>
              </a:rPr>
              <a:t>The Brainshark covers all the important information. Therefore, we recommend that you instruct and encourage the customers and brokers to  listen to the Brainshark recording at least once. The Brainshark recording is flexible and allows the viewer to click where they want to go at any time.   </a:t>
            </a:r>
          </a:p>
          <a:p>
            <a:pPr marL="0" marR="0">
              <a:lnSpc>
                <a:spcPct val="110000"/>
              </a:lnSpc>
              <a:spcBef>
                <a:spcPts val="600"/>
              </a:spcBef>
              <a:spcAft>
                <a:spcPts val="800"/>
              </a:spcAft>
              <a:buNone/>
            </a:pPr>
            <a:r>
              <a:rPr lang="en-US" sz="1000" kern="100" dirty="0">
                <a:effectLst/>
                <a:latin typeface="+mn-lt"/>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a:t>
            </a:fld>
            <a:endParaRPr lang="en-US"/>
          </a:p>
        </p:txBody>
      </p:sp>
    </p:spTree>
    <p:extLst>
      <p:ext uri="{BB962C8B-B14F-4D97-AF65-F5344CB8AC3E}">
        <p14:creationId xmlns:p14="http://schemas.microsoft.com/office/powerpoint/2010/main" val="3911632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solidFill>
                  <a:srgbClr val="8064A2"/>
                </a:solidFill>
                <a:latin typeface="Calibri" panose="020F0502020204030204" pitchFamily="34" charset="0"/>
                <a:ea typeface="Calibri" panose="020F0502020204030204" pitchFamily="34" charset="0"/>
                <a:cs typeface="Calibri" panose="020F0502020204030204" pitchFamily="34" charset="0"/>
              </a:rPr>
              <a:t>RxDC data requirements can be a little daunting. We have tried to simplify the requirements throughout this training. Here are a few key points to remember.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20</a:t>
            </a:fld>
            <a:endParaRPr lang="en-US"/>
          </a:p>
        </p:txBody>
      </p:sp>
    </p:spTree>
    <p:extLst>
      <p:ext uri="{BB962C8B-B14F-4D97-AF65-F5344CB8AC3E}">
        <p14:creationId xmlns:p14="http://schemas.microsoft.com/office/powerpoint/2010/main" val="1774410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fontAlgn="base">
              <a:lnSpc>
                <a:spcPct val="110000"/>
              </a:lnSpc>
              <a:spcBef>
                <a:spcPts val="600"/>
              </a:spcBef>
              <a:buNone/>
            </a:pPr>
            <a:r>
              <a:rPr lang="en-US" sz="1000" kern="1200" dirty="0">
                <a:solidFill>
                  <a:srgbClr val="000000"/>
                </a:solidFill>
                <a:effectLst/>
                <a:latin typeface="+mn-lt"/>
                <a:ea typeface="Times New Roman" panose="02020603050405020304" pitchFamily="18" charset="0"/>
                <a:cs typeface="Times New Roman" panose="02020603050405020304" pitchFamily="18" charset="0"/>
              </a:rPr>
              <a:t>In summary, remember the following key points regarding this year’s RxDC data reporting:</a:t>
            </a:r>
            <a:endParaRPr lang="en-US" sz="1000" dirty="0">
              <a:effectLst/>
              <a:latin typeface="+mn-lt"/>
              <a:ea typeface="Times New Roman" panose="02020603050405020304" pitchFamily="18" charset="0"/>
            </a:endParaRPr>
          </a:p>
          <a:p>
            <a:pPr marL="0" marR="0" fontAlgn="base">
              <a:lnSpc>
                <a:spcPct val="110000"/>
              </a:lnSpc>
              <a:spcBef>
                <a:spcPts val="600"/>
              </a:spcBef>
              <a:buNone/>
            </a:pPr>
            <a:r>
              <a:rPr lang="en-US" sz="1000" kern="1200" dirty="0">
                <a:solidFill>
                  <a:srgbClr val="000000"/>
                </a:solidFill>
                <a:effectLst/>
                <a:latin typeface="+mn-lt"/>
                <a:ea typeface="Times New Roman" panose="02020603050405020304" pitchFamily="18" charset="0"/>
                <a:cs typeface="Times New Roman" panose="02020603050405020304" pitchFamily="18" charset="0"/>
              </a:rPr>
              <a:t>1. UnitedHealthcare will submit the RxDC data and narrative for coverage administered by UnitedHealthcare (or its affiliates) including Surest and UMR and Level Funded. </a:t>
            </a:r>
            <a:endParaRPr lang="en-US" sz="1000" dirty="0">
              <a:effectLst/>
              <a:latin typeface="+mn-lt"/>
              <a:ea typeface="Times New Roman" panose="02020603050405020304" pitchFamily="18" charset="0"/>
            </a:endParaRPr>
          </a:p>
          <a:p>
            <a:pPr marL="0" marR="0" fontAlgn="base">
              <a:lnSpc>
                <a:spcPct val="110000"/>
              </a:lnSpc>
              <a:spcBef>
                <a:spcPts val="600"/>
              </a:spcBef>
              <a:buNone/>
            </a:pPr>
            <a:r>
              <a:rPr lang="en-US" sz="1000" kern="1200" dirty="0">
                <a:solidFill>
                  <a:srgbClr val="000000"/>
                </a:solidFill>
                <a:effectLst/>
                <a:latin typeface="+mn-lt"/>
                <a:ea typeface="Times New Roman" panose="02020603050405020304" pitchFamily="18" charset="0"/>
                <a:cs typeface="Times New Roman" panose="02020603050405020304" pitchFamily="18" charset="0"/>
              </a:rPr>
              <a:t>2. The RFI tool asks for specific information that UHC needs in order to submit all the required data and applicable narratives for the customer. </a:t>
            </a:r>
            <a:endParaRPr lang="en-US" sz="1000" dirty="0">
              <a:effectLst/>
              <a:latin typeface="+mn-lt"/>
              <a:ea typeface="Times New Roman" panose="02020603050405020304" pitchFamily="18" charset="0"/>
            </a:endParaRPr>
          </a:p>
          <a:p>
            <a:pPr marL="0" marR="0" fontAlgn="base">
              <a:lnSpc>
                <a:spcPct val="110000"/>
              </a:lnSpc>
              <a:spcBef>
                <a:spcPts val="600"/>
              </a:spcBef>
              <a:buNone/>
            </a:pPr>
            <a:r>
              <a:rPr lang="en-US" sz="1000" kern="1200" dirty="0">
                <a:solidFill>
                  <a:srgbClr val="000000"/>
                </a:solidFill>
                <a:effectLst/>
                <a:latin typeface="+mn-lt"/>
                <a:ea typeface="Times New Roman" panose="02020603050405020304" pitchFamily="18" charset="0"/>
                <a:cs typeface="Times New Roman" panose="02020603050405020304" pitchFamily="18" charset="0"/>
              </a:rPr>
              <a:t>3. The UHC RFI tool is located in the employer and broker portal. The employer or brokers must sign in to complete the UHC RFI fields. </a:t>
            </a:r>
            <a:endParaRPr lang="en-US" sz="1000" dirty="0">
              <a:effectLst/>
              <a:latin typeface="+mn-lt"/>
              <a:ea typeface="Times New Roman" panose="02020603050405020304" pitchFamily="18" charset="0"/>
            </a:endParaRPr>
          </a:p>
          <a:p>
            <a:pPr marL="0" marR="0" fontAlgn="base">
              <a:lnSpc>
                <a:spcPct val="110000"/>
              </a:lnSpc>
              <a:spcBef>
                <a:spcPts val="600"/>
              </a:spcBef>
              <a:buNone/>
            </a:pPr>
            <a:r>
              <a:rPr lang="en-US" sz="1000" kern="1200" dirty="0">
                <a:solidFill>
                  <a:srgbClr val="000000"/>
                </a:solidFill>
                <a:effectLst/>
                <a:latin typeface="+mn-lt"/>
                <a:ea typeface="Times New Roman" panose="02020603050405020304" pitchFamily="18" charset="0"/>
                <a:cs typeface="Times New Roman" panose="02020603050405020304" pitchFamily="18" charset="0"/>
              </a:rPr>
              <a:t>4. Here’s a Tip! Before starting the RFI, the customer or broker should complete the UHC RFI worksheet which makes the process easier and much quicker. Remember, the worksheet is a tool and it should NOT be submitted to UHC.  The customer must enter the information from the worksheet into the RFI. </a:t>
            </a:r>
            <a:endParaRPr lang="en-US" sz="1000" dirty="0">
              <a:effectLst/>
              <a:latin typeface="+mn-lt"/>
              <a:ea typeface="Times New Roman" panose="02020603050405020304" pitchFamily="18" charset="0"/>
            </a:endParaRPr>
          </a:p>
          <a:p>
            <a:pPr marL="0" marR="0" fontAlgn="base">
              <a:lnSpc>
                <a:spcPct val="110000"/>
              </a:lnSpc>
              <a:spcBef>
                <a:spcPts val="600"/>
              </a:spcBef>
              <a:buNone/>
            </a:pPr>
            <a:r>
              <a:rPr lang="en-US" sz="1000" kern="1200" dirty="0">
                <a:solidFill>
                  <a:srgbClr val="000000"/>
                </a:solidFill>
                <a:effectLst/>
                <a:latin typeface="+mn-lt"/>
                <a:ea typeface="Times New Roman" panose="02020603050405020304" pitchFamily="18" charset="0"/>
                <a:cs typeface="Times New Roman" panose="02020603050405020304" pitchFamily="18" charset="0"/>
              </a:rPr>
              <a:t>5. Employers or brokers have the flexibility to make changes to the RFI through the </a:t>
            </a:r>
            <a:r>
              <a:rPr lang="en-US" sz="1000" b="1" kern="1200" dirty="0">
                <a:solidFill>
                  <a:srgbClr val="000000"/>
                </a:solidFill>
                <a:effectLst/>
                <a:latin typeface="+mn-lt"/>
                <a:ea typeface="Times New Roman" panose="02020603050405020304" pitchFamily="18" charset="0"/>
                <a:cs typeface="Times New Roman" panose="02020603050405020304" pitchFamily="18" charset="0"/>
              </a:rPr>
              <a:t>March 31 deadline. </a:t>
            </a:r>
            <a:r>
              <a:rPr lang="en-US" sz="1000" kern="1200" dirty="0">
                <a:solidFill>
                  <a:srgbClr val="000000"/>
                </a:solidFill>
                <a:effectLst/>
                <a:latin typeface="+mn-lt"/>
                <a:ea typeface="Times New Roman" panose="02020603050405020304" pitchFamily="18" charset="0"/>
                <a:cs typeface="Times New Roman" panose="02020603050405020304" pitchFamily="18" charset="0"/>
              </a:rPr>
              <a:t> </a:t>
            </a:r>
          </a:p>
          <a:p>
            <a:pPr marL="0" marR="0" fontAlgn="base">
              <a:lnSpc>
                <a:spcPct val="110000"/>
              </a:lnSpc>
              <a:spcBef>
                <a:spcPts val="600"/>
              </a:spcBef>
              <a:buNone/>
            </a:pPr>
            <a:r>
              <a:rPr lang="en-US" sz="1000" dirty="0">
                <a:effectLst/>
                <a:latin typeface="+mn-lt"/>
                <a:ea typeface="Times New Roman" panose="02020603050405020304" pitchFamily="18" charset="0"/>
              </a:rPr>
              <a:t> </a:t>
            </a:r>
            <a:r>
              <a:rPr lang="en-US" sz="1000" kern="1200" dirty="0">
                <a:solidFill>
                  <a:srgbClr val="000000"/>
                </a:solidFill>
                <a:effectLst/>
                <a:latin typeface="+mn-lt"/>
                <a:ea typeface="Times New Roman" panose="02020603050405020304" pitchFamily="18" charset="0"/>
                <a:cs typeface="Times New Roman" panose="02020603050405020304" pitchFamily="18" charset="0"/>
              </a:rPr>
              <a:t>6. There is no need to complete the RFI tool if the ASO employer plans to submit </a:t>
            </a:r>
            <a:r>
              <a:rPr lang="en-US" sz="1000" b="1" kern="1200" dirty="0">
                <a:solidFill>
                  <a:srgbClr val="000000"/>
                </a:solidFill>
                <a:effectLst/>
                <a:latin typeface="+mn-lt"/>
                <a:ea typeface="Times New Roman" panose="02020603050405020304" pitchFamily="18" charset="0"/>
                <a:cs typeface="Times New Roman" panose="02020603050405020304" pitchFamily="18" charset="0"/>
              </a:rPr>
              <a:t>all files </a:t>
            </a:r>
            <a:r>
              <a:rPr lang="en-US" sz="1000" kern="1200" dirty="0">
                <a:solidFill>
                  <a:srgbClr val="000000"/>
                </a:solidFill>
                <a:effectLst/>
                <a:latin typeface="+mn-lt"/>
                <a:ea typeface="Times New Roman" panose="02020603050405020304" pitchFamily="18" charset="0"/>
                <a:cs typeface="Times New Roman" panose="02020603050405020304" pitchFamily="18" charset="0"/>
              </a:rPr>
              <a:t>themselves. However, they must notify you no later than March 31, 2026.  </a:t>
            </a:r>
            <a:endParaRPr lang="en-US" sz="1000" dirty="0">
              <a:effectLst/>
              <a:latin typeface="+mn-lt"/>
              <a:ea typeface="Times New Roman" panose="02020603050405020304" pitchFamily="18" charset="0"/>
            </a:endParaRPr>
          </a:p>
          <a:p>
            <a:pPr marL="0" marR="0" fontAlgn="base">
              <a:lnSpc>
                <a:spcPct val="110000"/>
              </a:lnSpc>
              <a:spcBef>
                <a:spcPts val="600"/>
              </a:spcBef>
              <a:buNone/>
            </a:pPr>
            <a:r>
              <a:rPr lang="en-US" sz="1000" kern="1200" dirty="0">
                <a:solidFill>
                  <a:srgbClr val="000000"/>
                </a:solidFill>
                <a:effectLst/>
                <a:latin typeface="+mn-lt"/>
                <a:ea typeface="Times New Roman" panose="02020603050405020304" pitchFamily="18" charset="0"/>
                <a:cs typeface="Times New Roman" panose="02020603050405020304" pitchFamily="18" charset="0"/>
              </a:rPr>
              <a:t>7. If the ASO employer plans to submit only a portion of their data to CMS, the employer must still complete the RFI by the March 31deadline.</a:t>
            </a:r>
            <a:endParaRPr lang="en-US" sz="1000" dirty="0">
              <a:effectLst/>
              <a:latin typeface="+mn-lt"/>
              <a:ea typeface="Times New Roman" panose="02020603050405020304" pitchFamily="18" charset="0"/>
            </a:endParaRPr>
          </a:p>
          <a:p>
            <a:pPr marL="0" marR="0" fontAlgn="base">
              <a:lnSpc>
                <a:spcPct val="110000"/>
              </a:lnSpc>
              <a:spcBef>
                <a:spcPts val="600"/>
              </a:spcBef>
              <a:buNone/>
            </a:pPr>
            <a:r>
              <a:rPr lang="en-US" sz="1000" kern="1200" dirty="0">
                <a:solidFill>
                  <a:srgbClr val="000000"/>
                </a:solidFill>
                <a:effectLst/>
                <a:latin typeface="+mn-lt"/>
                <a:ea typeface="Times New Roman" panose="02020603050405020304" pitchFamily="18" charset="0"/>
                <a:cs typeface="Times New Roman" panose="02020603050405020304" pitchFamily="18" charset="0"/>
              </a:rPr>
              <a:t>8. If the RFI is not completed, the employer is required to submit the P2 and D1 data directly to CMS. </a:t>
            </a:r>
            <a:endParaRPr lang="en-US" sz="1000" dirty="0">
              <a:effectLst/>
              <a:latin typeface="+mn-lt"/>
              <a:ea typeface="Times New Roman" panose="02020603050405020304" pitchFamily="18" charset="0"/>
            </a:endParaRPr>
          </a:p>
          <a:p>
            <a:pPr marL="0" marR="0">
              <a:lnSpc>
                <a:spcPct val="110000"/>
              </a:lnSpc>
              <a:spcBef>
                <a:spcPts val="600"/>
              </a:spcBef>
              <a:spcAft>
                <a:spcPts val="800"/>
              </a:spcAft>
              <a:buNone/>
            </a:pPr>
            <a:r>
              <a:rPr lang="en-US" sz="1000" b="1" kern="100" dirty="0">
                <a:effectLst/>
                <a:latin typeface="+mn-lt"/>
                <a:ea typeface="Aptos" panose="020B0004020202020204" pitchFamily="34" charset="0"/>
                <a:cs typeface="Times New Roman" panose="02020603050405020304" pitchFamily="18" charset="0"/>
              </a:rPr>
              <a:t> </a:t>
            </a:r>
            <a:endParaRPr lang="en-US" sz="1000" kern="100" dirty="0">
              <a:effectLst/>
              <a:latin typeface="+mn-lt"/>
              <a:ea typeface="Aptos" panose="020B0004020202020204" pitchFamily="34" charset="0"/>
              <a:cs typeface="Times New Roman" panose="02020603050405020304" pitchFamily="18" charset="0"/>
            </a:endParaRPr>
          </a:p>
          <a:p>
            <a:pPr marL="0" marR="0" fontAlgn="base">
              <a:lnSpc>
                <a:spcPct val="110000"/>
              </a:lnSpc>
              <a:spcBef>
                <a:spcPts val="600"/>
              </a:spcBef>
              <a:buNone/>
            </a:pPr>
            <a:endParaRPr lang="en-US" sz="1000" dirty="0">
              <a:effectLst/>
              <a:latin typeface="+mn-lt"/>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21</a:t>
            </a:fld>
            <a:endParaRPr lang="en-US"/>
          </a:p>
        </p:txBody>
      </p:sp>
    </p:spTree>
    <p:extLst>
      <p:ext uri="{BB962C8B-B14F-4D97-AF65-F5344CB8AC3E}">
        <p14:creationId xmlns:p14="http://schemas.microsoft.com/office/powerpoint/2010/main" val="1450703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342900" marR="0" lvl="0" indent="-342900" fontAlgn="base">
              <a:lnSpc>
                <a:spcPct val="110000"/>
              </a:lnSpc>
              <a:spcBef>
                <a:spcPts val="600"/>
              </a:spcBef>
              <a:spcAft>
                <a:spcPts val="800"/>
              </a:spcAft>
              <a:buFont typeface="Arial" panose="020B0604020202020204" pitchFamily="34" charset="0"/>
              <a:buChar char="•"/>
              <a:tabLst>
                <a:tab pos="228600" algn="l"/>
              </a:tabLst>
            </a:pPr>
            <a:r>
              <a:rPr lang="en-US" sz="1000" kern="1200">
                <a:solidFill>
                  <a:srgbClr val="000000"/>
                </a:solidFill>
                <a:effectLst/>
                <a:latin typeface="+mn-lt"/>
                <a:ea typeface="Times New Roman" panose="02020603050405020304" pitchFamily="18" charset="0"/>
                <a:cs typeface="Times New Roman" panose="02020603050405020304" pitchFamily="18" charset="0"/>
              </a:rPr>
              <a:t>This slide shows a screenshot from a new guide that was created for Reference Year 2025.  This view shows an overview of what UHC will file directly with CMS and what the Employer is responsible for filing directly with CMS if the Employer does </a:t>
            </a:r>
            <a:r>
              <a:rPr lang="en-US" sz="1000" u="sng" kern="1200">
                <a:solidFill>
                  <a:srgbClr val="000000"/>
                </a:solidFill>
                <a:effectLst/>
                <a:latin typeface="+mn-lt"/>
                <a:ea typeface="Times New Roman" panose="02020603050405020304" pitchFamily="18" charset="0"/>
                <a:cs typeface="Times New Roman" panose="02020603050405020304" pitchFamily="18" charset="0"/>
              </a:rPr>
              <a:t>not</a:t>
            </a:r>
            <a:r>
              <a:rPr lang="en-US" sz="1000" kern="1200">
                <a:solidFill>
                  <a:srgbClr val="000000"/>
                </a:solidFill>
                <a:effectLst/>
                <a:latin typeface="+mn-lt"/>
                <a:ea typeface="Times New Roman" panose="02020603050405020304" pitchFamily="18" charset="0"/>
                <a:cs typeface="Times New Roman" panose="02020603050405020304" pitchFamily="18" charset="0"/>
              </a:rPr>
              <a:t> complete the RFI. </a:t>
            </a:r>
          </a:p>
          <a:p>
            <a:pPr marL="342900" marR="0" lvl="0" indent="-342900" fontAlgn="base">
              <a:lnSpc>
                <a:spcPct val="110000"/>
              </a:lnSpc>
              <a:spcBef>
                <a:spcPts val="600"/>
              </a:spcBef>
              <a:spcAft>
                <a:spcPts val="800"/>
              </a:spcAft>
              <a:buFont typeface="Arial" panose="020B0604020202020204" pitchFamily="34" charset="0"/>
              <a:buChar char="•"/>
              <a:tabLst>
                <a:tab pos="228600" algn="l"/>
              </a:tabLst>
            </a:pPr>
            <a:endParaRPr lang="en-US" sz="1000" kern="100">
              <a:effectLst/>
              <a:latin typeface="+mn-lt"/>
              <a:ea typeface="Aptos" panose="020B0004020202020204" pitchFamily="34" charset="0"/>
              <a:cs typeface="Times New Roman" panose="02020603050405020304" pitchFamily="18" charset="0"/>
            </a:endParaRPr>
          </a:p>
          <a:p>
            <a:pPr marL="342900" marR="0" lvl="0" indent="-342900" fontAlgn="base">
              <a:lnSpc>
                <a:spcPct val="110000"/>
              </a:lnSpc>
              <a:spcBef>
                <a:spcPts val="600"/>
              </a:spcBef>
              <a:spcAft>
                <a:spcPts val="800"/>
              </a:spcAft>
              <a:buFont typeface="Arial" panose="020B0604020202020204" pitchFamily="34" charset="0"/>
              <a:buChar char="•"/>
              <a:tabLst>
                <a:tab pos="228600" algn="l"/>
              </a:tabLst>
            </a:pPr>
            <a:r>
              <a:rPr lang="en-US" sz="1000" b="1" kern="1200">
                <a:solidFill>
                  <a:srgbClr val="000000"/>
                </a:solidFill>
                <a:effectLst/>
                <a:latin typeface="+mn-lt"/>
                <a:ea typeface="Times New Roman" panose="02020603050405020304" pitchFamily="18" charset="0"/>
                <a:cs typeface="Times New Roman" panose="02020603050405020304" pitchFamily="18" charset="0"/>
              </a:rPr>
              <a:t>As mentioned earlier, if an employer does not complete the RFI by March 31, then: </a:t>
            </a:r>
            <a:endParaRPr lang="en-US" sz="1000" kern="100">
              <a:effectLst/>
              <a:latin typeface="+mn-lt"/>
              <a:ea typeface="Aptos" panose="020B0004020202020204" pitchFamily="34" charset="0"/>
              <a:cs typeface="Times New Roman" panose="02020603050405020304" pitchFamily="18" charset="0"/>
            </a:endParaRPr>
          </a:p>
          <a:p>
            <a:pPr marL="742950" marR="0" lvl="1" indent="-285750" fontAlgn="base">
              <a:lnSpc>
                <a:spcPct val="110000"/>
              </a:lnSpc>
              <a:spcBef>
                <a:spcPts val="600"/>
              </a:spcBef>
              <a:spcAft>
                <a:spcPts val="800"/>
              </a:spcAft>
              <a:buFont typeface="Arial" panose="020B0604020202020204" pitchFamily="34" charset="0"/>
              <a:buChar char="•"/>
              <a:tabLst>
                <a:tab pos="685800" algn="l"/>
              </a:tabLst>
            </a:pPr>
            <a:r>
              <a:rPr lang="en-US" sz="1000" kern="1200">
                <a:solidFill>
                  <a:srgbClr val="000000"/>
                </a:solidFill>
                <a:effectLst/>
                <a:latin typeface="+mn-lt"/>
                <a:ea typeface="Times New Roman" panose="02020603050405020304" pitchFamily="18" charset="0"/>
                <a:cs typeface="Times New Roman" panose="02020603050405020304" pitchFamily="18" charset="0"/>
              </a:rPr>
              <a:t>UHC will file the data that we have available in our systems directly to the CMS by June 1, 2026. The data UHC will file is outlined in column A </a:t>
            </a:r>
            <a:endParaRPr lang="en-US" sz="1000" kern="100">
              <a:effectLst/>
              <a:latin typeface="+mn-lt"/>
              <a:ea typeface="Aptos" panose="020B0004020202020204" pitchFamily="34" charset="0"/>
              <a:cs typeface="Times New Roman" panose="02020603050405020304" pitchFamily="18" charset="0"/>
            </a:endParaRPr>
          </a:p>
          <a:p>
            <a:pPr marL="742950" marR="0" lvl="1" indent="-285750" fontAlgn="base">
              <a:lnSpc>
                <a:spcPct val="110000"/>
              </a:lnSpc>
              <a:spcBef>
                <a:spcPts val="600"/>
              </a:spcBef>
              <a:spcAft>
                <a:spcPts val="800"/>
              </a:spcAft>
              <a:buFont typeface="Arial" panose="020B0604020202020204" pitchFamily="34" charset="0"/>
              <a:buChar char="•"/>
              <a:tabLst>
                <a:tab pos="685800" algn="l"/>
              </a:tabLst>
            </a:pPr>
            <a:r>
              <a:rPr lang="en-US" sz="1000" kern="1200">
                <a:solidFill>
                  <a:srgbClr val="000000"/>
                </a:solidFill>
                <a:effectLst/>
                <a:latin typeface="+mn-lt"/>
                <a:ea typeface="Times New Roman" panose="02020603050405020304" pitchFamily="18" charset="0"/>
                <a:cs typeface="Times New Roman" panose="02020603050405020304" pitchFamily="18" charset="0"/>
              </a:rPr>
              <a:t>The Employer will be responsible for filing ONLY the data that was NOT submitted via the RFI process, directly to CMS, by June 1, 2026. The data the Employer is responsible to file is outlined in column B. </a:t>
            </a:r>
            <a:endParaRPr lang="en-US" sz="1000" kern="100">
              <a:effectLst/>
              <a:latin typeface="+mn-lt"/>
              <a:ea typeface="Aptos" panose="020B0004020202020204" pitchFamily="34" charset="0"/>
              <a:cs typeface="Times New Roman" panose="02020603050405020304" pitchFamily="18" charset="0"/>
            </a:endParaRPr>
          </a:p>
          <a:p>
            <a:pPr marL="742950" marR="0" lvl="1" indent="-285750" fontAlgn="base">
              <a:lnSpc>
                <a:spcPct val="110000"/>
              </a:lnSpc>
              <a:spcBef>
                <a:spcPts val="600"/>
              </a:spcBef>
              <a:spcAft>
                <a:spcPts val="800"/>
              </a:spcAft>
              <a:buFont typeface="Arial" panose="020B0604020202020204" pitchFamily="34" charset="0"/>
              <a:buChar char="•"/>
              <a:tabLst>
                <a:tab pos="685800" algn="l"/>
              </a:tabLst>
            </a:pPr>
            <a:r>
              <a:rPr lang="en-US" sz="1000" kern="1200">
                <a:solidFill>
                  <a:srgbClr val="000000"/>
                </a:solidFill>
                <a:effectLst/>
                <a:latin typeface="+mn-lt"/>
                <a:ea typeface="Times New Roman" panose="02020603050405020304" pitchFamily="18" charset="0"/>
                <a:cs typeface="Times New Roman" panose="02020603050405020304" pitchFamily="18" charset="0"/>
              </a:rPr>
              <a:t>It’s important to note that if the status of the “RFI Status” is “Open” or “In Process” by the March 31, 2026, deadline, </a:t>
            </a:r>
            <a:r>
              <a:rPr lang="en-US" sz="1000" u="sng" kern="1200">
                <a:solidFill>
                  <a:srgbClr val="000000"/>
                </a:solidFill>
                <a:effectLst/>
                <a:latin typeface="+mn-lt"/>
                <a:ea typeface="Times New Roman" panose="02020603050405020304" pitchFamily="18" charset="0"/>
                <a:cs typeface="Times New Roman" panose="02020603050405020304" pitchFamily="18" charset="0"/>
              </a:rPr>
              <a:t>none</a:t>
            </a:r>
            <a:r>
              <a:rPr lang="en-US" sz="1000" kern="1200">
                <a:solidFill>
                  <a:srgbClr val="000000"/>
                </a:solidFill>
                <a:effectLst/>
                <a:latin typeface="+mn-lt"/>
                <a:ea typeface="Times New Roman" panose="02020603050405020304" pitchFamily="18" charset="0"/>
                <a:cs typeface="Times New Roman" panose="02020603050405020304" pitchFamily="18" charset="0"/>
              </a:rPr>
              <a:t> of the RFI data provided will be included in UHC’s submission to CMS. The customer or broker completing the RFI must attest and submit it to be complete.   </a:t>
            </a:r>
            <a:endParaRPr lang="en-US" sz="1000" kern="100">
              <a:effectLst/>
              <a:latin typeface="+mn-lt"/>
              <a:ea typeface="Aptos" panose="020B0004020202020204" pitchFamily="34" charset="0"/>
              <a:cs typeface="Times New Roman" panose="02020603050405020304" pitchFamily="18" charset="0"/>
            </a:endParaRPr>
          </a:p>
          <a:p>
            <a:pPr marL="742950" marR="0" lvl="1" indent="-285750" fontAlgn="base">
              <a:lnSpc>
                <a:spcPct val="110000"/>
              </a:lnSpc>
              <a:spcBef>
                <a:spcPts val="600"/>
              </a:spcBef>
              <a:spcAft>
                <a:spcPts val="800"/>
              </a:spcAft>
              <a:buFont typeface="Arial" panose="020B0604020202020204" pitchFamily="34" charset="0"/>
              <a:buChar char="•"/>
              <a:tabLst>
                <a:tab pos="685800" algn="l"/>
              </a:tabLst>
            </a:pPr>
            <a:r>
              <a:rPr lang="en-US" sz="1000" kern="1200">
                <a:solidFill>
                  <a:srgbClr val="000000"/>
                </a:solidFill>
                <a:effectLst/>
                <a:latin typeface="+mn-lt"/>
                <a:ea typeface="Times New Roman" panose="02020603050405020304" pitchFamily="18" charset="0"/>
                <a:cs typeface="Times New Roman" panose="02020603050405020304" pitchFamily="18" charset="0"/>
              </a:rPr>
              <a:t>UHC does submit the data we do have in our system. But we do not submit RFI data if it was not complete or not submitted. </a:t>
            </a:r>
            <a:endParaRPr lang="en-US" sz="1000" kern="100">
              <a:effectLst/>
              <a:latin typeface="+mn-lt"/>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22</a:t>
            </a:fld>
            <a:endParaRPr lang="en-US"/>
          </a:p>
        </p:txBody>
      </p:sp>
    </p:spTree>
    <p:extLst>
      <p:ext uri="{BB962C8B-B14F-4D97-AF65-F5344CB8AC3E}">
        <p14:creationId xmlns:p14="http://schemas.microsoft.com/office/powerpoint/2010/main" val="346426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l" rtl="0" fontAlgn="base">
              <a:lnSpc>
                <a:spcPts val="1815"/>
              </a:lnSpc>
              <a:spcBef>
                <a:spcPts val="600"/>
              </a:spcBef>
              <a:buNone/>
            </a:pPr>
            <a:r>
              <a:rPr lang="en-US" sz="1000" b="1" i="0" dirty="0">
                <a:solidFill>
                  <a:srgbClr val="000000"/>
                </a:solidFill>
                <a:effectLst/>
                <a:latin typeface="+mn-lt"/>
              </a:rPr>
              <a:t>Let’s review a few important reminders for the 2025 reference year which we will cover in more detail throughout the training. </a:t>
            </a:r>
            <a:r>
              <a:rPr lang="en-US" sz="1000" b="0" i="0" dirty="0">
                <a:solidFill>
                  <a:srgbClr val="000000"/>
                </a:solidFill>
                <a:effectLst/>
                <a:latin typeface="+mn-lt"/>
              </a:rPr>
              <a:t> </a:t>
            </a:r>
          </a:p>
          <a:p>
            <a:pPr algn="l" rtl="0" fontAlgn="base">
              <a:lnSpc>
                <a:spcPts val="1815"/>
              </a:lnSpc>
              <a:spcBef>
                <a:spcPts val="600"/>
              </a:spcBef>
              <a:buNone/>
            </a:pPr>
            <a:endParaRPr lang="en-US" sz="1000" b="0" i="0" dirty="0">
              <a:solidFill>
                <a:srgbClr val="000000"/>
              </a:solidFill>
              <a:effectLst/>
              <a:latin typeface="+mn-lt"/>
            </a:endParaRPr>
          </a:p>
          <a:p>
            <a:pPr algn="l" rtl="0" fontAlgn="base">
              <a:lnSpc>
                <a:spcPts val="1815"/>
              </a:lnSpc>
              <a:buFont typeface="Arial" panose="020B0604020202020204" pitchFamily="34" charset="0"/>
              <a:buChar char="•"/>
            </a:pPr>
            <a:r>
              <a:rPr lang="en-US" sz="1000" b="0" i="0" dirty="0">
                <a:solidFill>
                  <a:srgbClr val="000000"/>
                </a:solidFill>
                <a:effectLst/>
                <a:latin typeface="+mn-lt"/>
              </a:rPr>
              <a:t>Customers with UHC and Surest only need to complete one RFI on one of the portals.  </a:t>
            </a:r>
          </a:p>
          <a:p>
            <a:pPr algn="l" rtl="0" fontAlgn="base">
              <a:lnSpc>
                <a:spcPts val="1815"/>
              </a:lnSpc>
              <a:buFont typeface="Arial" panose="020B0604020202020204" pitchFamily="34" charset="0"/>
              <a:buChar char="•"/>
            </a:pPr>
            <a:r>
              <a:rPr lang="en-US" sz="1000" b="0" i="0" dirty="0">
                <a:solidFill>
                  <a:srgbClr val="000000"/>
                </a:solidFill>
                <a:effectLst/>
                <a:latin typeface="+mn-lt"/>
              </a:rPr>
              <a:t>If the customer has fully insured and self-funded plans, </a:t>
            </a:r>
            <a:r>
              <a:rPr lang="en-US" sz="1000" b="1" i="0" dirty="0">
                <a:solidFill>
                  <a:srgbClr val="000000"/>
                </a:solidFill>
                <a:effectLst/>
                <a:latin typeface="+mn-lt"/>
              </a:rPr>
              <a:t>they will need to </a:t>
            </a:r>
            <a:r>
              <a:rPr lang="en-US" sz="1000" b="0" i="0" dirty="0">
                <a:solidFill>
                  <a:srgbClr val="000000"/>
                </a:solidFill>
                <a:effectLst/>
                <a:latin typeface="+mn-lt"/>
              </a:rPr>
              <a:t>complete two RFIs. </a:t>
            </a:r>
          </a:p>
          <a:p>
            <a:pPr algn="l" rtl="0" fontAlgn="base">
              <a:lnSpc>
                <a:spcPts val="1815"/>
              </a:lnSpc>
              <a:buFont typeface="Arial" panose="020B0604020202020204" pitchFamily="34" charset="0"/>
              <a:buChar char="•"/>
            </a:pPr>
            <a:r>
              <a:rPr lang="en-US" sz="1000" b="0" i="0" dirty="0">
                <a:solidFill>
                  <a:srgbClr val="000000"/>
                </a:solidFill>
                <a:effectLst/>
                <a:latin typeface="+mn-lt"/>
              </a:rPr>
              <a:t>If the customer wants to review the data they provided last year, it will be available in the RFI tool. </a:t>
            </a:r>
          </a:p>
          <a:p>
            <a:pPr algn="l" rtl="0" fontAlgn="base">
              <a:lnSpc>
                <a:spcPts val="1815"/>
              </a:lnSpc>
              <a:buFont typeface="Arial" panose="020B0604020202020204" pitchFamily="34" charset="0"/>
              <a:buChar char="•"/>
            </a:pPr>
            <a:r>
              <a:rPr lang="en-US" sz="1000" b="0" i="0" dirty="0">
                <a:solidFill>
                  <a:srgbClr val="000000"/>
                </a:solidFill>
                <a:effectLst/>
                <a:latin typeface="+mn-lt"/>
              </a:rPr>
              <a:t>And the RFI tool allows information to be partially completed and saved. It can be reopened to add or change information any time prior to March 31.   </a:t>
            </a:r>
          </a:p>
          <a:p>
            <a:pPr algn="l" rtl="0" fontAlgn="base">
              <a:lnSpc>
                <a:spcPts val="1815"/>
              </a:lnSpc>
              <a:buFont typeface="Arial" panose="020B0604020202020204" pitchFamily="34" charset="0"/>
              <a:buChar char="•"/>
            </a:pPr>
            <a:r>
              <a:rPr lang="en-US" sz="1000" b="0" i="0" dirty="0">
                <a:solidFill>
                  <a:srgbClr val="000000"/>
                </a:solidFill>
                <a:effectLst/>
                <a:latin typeface="+mn-lt"/>
              </a:rPr>
              <a:t>The RFI tool is built into both the employer and broker portals.  The portal indicates customer status.  </a:t>
            </a:r>
          </a:p>
          <a:p>
            <a:pPr algn="l" rtl="0" fontAlgn="base">
              <a:lnSpc>
                <a:spcPts val="1815"/>
              </a:lnSpc>
              <a:buFont typeface="Arial" panose="020B0604020202020204" pitchFamily="34" charset="0"/>
              <a:buChar char="•"/>
            </a:pPr>
            <a:r>
              <a:rPr lang="en-US" sz="1000" b="0" i="0" dirty="0">
                <a:solidFill>
                  <a:srgbClr val="000000"/>
                </a:solidFill>
                <a:effectLst/>
                <a:latin typeface="+mn-lt"/>
              </a:rPr>
              <a:t>The broker can also work with their UHC account rep as the deadline approaches to get the status of all customers they manage rather than checking on each customer one at a time.  </a:t>
            </a:r>
          </a:p>
          <a:p>
            <a:pPr>
              <a:lnSpc>
                <a:spcPct val="115000"/>
              </a:lnSpc>
              <a:spcAft>
                <a:spcPts val="1012"/>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3</a:t>
            </a:fld>
            <a:endParaRPr lang="en-US"/>
          </a:p>
        </p:txBody>
      </p:sp>
    </p:spTree>
    <p:extLst>
      <p:ext uri="{BB962C8B-B14F-4D97-AF65-F5344CB8AC3E}">
        <p14:creationId xmlns:p14="http://schemas.microsoft.com/office/powerpoint/2010/main" val="71645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Now let’s take a look at UnitedHealthcare’s approach to submitting the RxDC information for all employers. </a:t>
            </a:r>
            <a:endParaRPr lang="en-US" sz="11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4</a:t>
            </a:fld>
            <a:endParaRPr lang="en-US"/>
          </a:p>
        </p:txBody>
      </p:sp>
    </p:spTree>
    <p:extLst>
      <p:ext uri="{BB962C8B-B14F-4D97-AF65-F5344CB8AC3E}">
        <p14:creationId xmlns:p14="http://schemas.microsoft.com/office/powerpoint/2010/main" val="2923668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0000"/>
              </a:lnSpc>
              <a:spcBef>
                <a:spcPts val="600"/>
              </a:spcBef>
              <a:spcAft>
                <a:spcPts val="800"/>
              </a:spcAft>
              <a:buNone/>
            </a:pPr>
            <a:r>
              <a:rPr lang="en-US" sz="1000" b="1" kern="1200" dirty="0">
                <a:solidFill>
                  <a:srgbClr val="000000"/>
                </a:solidFill>
                <a:effectLst/>
                <a:latin typeface="+mn-lt"/>
                <a:ea typeface="Calibri" panose="020F0502020204030204" pitchFamily="34" charset="0"/>
                <a:cs typeface="Calibri" panose="020F0502020204030204" pitchFamily="34" charset="0"/>
              </a:rPr>
              <a:t>UnitedHealthcare will submit the required data for all employers including the appropriate narratives</a:t>
            </a:r>
            <a:r>
              <a:rPr lang="en-US" sz="1000" kern="1200" dirty="0">
                <a:solidFill>
                  <a:srgbClr val="000000"/>
                </a:solidFill>
                <a:effectLst/>
                <a:latin typeface="+mn-lt"/>
                <a:ea typeface="Calibri" panose="020F0502020204030204" pitchFamily="34" charset="0"/>
                <a:cs typeface="Calibri" panose="020F0502020204030204" pitchFamily="34" charset="0"/>
              </a:rPr>
              <a:t>. There is no fee for this service.</a:t>
            </a:r>
            <a:endParaRPr lang="en-US" sz="1000" kern="100" dirty="0">
              <a:effectLst/>
              <a:latin typeface="+mn-lt"/>
              <a:ea typeface="Aptos" panose="020B0004020202020204" pitchFamily="34" charset="0"/>
              <a:cs typeface="Times New Roman" panose="02020603050405020304" pitchFamily="18" charset="0"/>
            </a:endParaRPr>
          </a:p>
          <a:p>
            <a:pPr marL="0" marR="0">
              <a:lnSpc>
                <a:spcPct val="110000"/>
              </a:lnSpc>
              <a:spcBef>
                <a:spcPts val="600"/>
              </a:spcBef>
              <a:spcAft>
                <a:spcPts val="800"/>
              </a:spcAft>
              <a:buNone/>
              <a:tabLst>
                <a:tab pos="227965" algn="l"/>
              </a:tabLst>
            </a:pPr>
            <a:r>
              <a:rPr lang="en-US" sz="1000" b="1" kern="1200" dirty="0">
                <a:solidFill>
                  <a:srgbClr val="000000"/>
                </a:solidFill>
                <a:effectLst/>
                <a:latin typeface="+mn-lt"/>
                <a:ea typeface="Calibri" panose="020F0502020204030204" pitchFamily="34" charset="0"/>
                <a:cs typeface="Calibri" panose="020F0502020204030204" pitchFamily="34" charset="0"/>
              </a:rPr>
              <a:t>To submit a complete RxDC report to CMS, UnitedHealthcare must collect the data we don’t have by the March 31 deadline. There can be no extension to this date. </a:t>
            </a:r>
            <a:endParaRPr lang="en-US" sz="1000" kern="100" dirty="0">
              <a:effectLst/>
              <a:latin typeface="+mn-lt"/>
              <a:ea typeface="Aptos" panose="020B0004020202020204" pitchFamily="34" charset="0"/>
              <a:cs typeface="Times New Roman" panose="02020603050405020304" pitchFamily="18" charset="0"/>
            </a:endParaRPr>
          </a:p>
          <a:p>
            <a:pPr marL="742950" marR="0" lvl="1" indent="-285750">
              <a:lnSpc>
                <a:spcPct val="110000"/>
              </a:lnSpc>
              <a:spcBef>
                <a:spcPts val="600"/>
              </a:spcBef>
              <a:spcAft>
                <a:spcPts val="800"/>
              </a:spcAft>
              <a:buFont typeface="Symbol" panose="05050102010706020507" pitchFamily="18" charset="2"/>
              <a:buChar char=""/>
              <a:tabLst>
                <a:tab pos="227965" algn="l"/>
                <a:tab pos="455930" algn="l"/>
                <a:tab pos="914400" algn="l"/>
              </a:tabLst>
            </a:pPr>
            <a:r>
              <a:rPr lang="en-US" sz="1000" kern="1200" dirty="0">
                <a:solidFill>
                  <a:srgbClr val="000000"/>
                </a:solidFill>
                <a:effectLst/>
                <a:latin typeface="+mn-lt"/>
                <a:ea typeface="Calibri" panose="020F0502020204030204" pitchFamily="34" charset="0"/>
                <a:cs typeface="Calibri" panose="020F0502020204030204" pitchFamily="34" charset="0"/>
              </a:rPr>
              <a:t>Customers who offer both Surest and UHC are required to complete just one RFI on the employer/broker portal.</a:t>
            </a:r>
            <a:endParaRPr lang="en-US" sz="1000" kern="100" dirty="0">
              <a:effectLst/>
              <a:latin typeface="+mn-lt"/>
              <a:ea typeface="Aptos" panose="020B0004020202020204" pitchFamily="34" charset="0"/>
              <a:cs typeface="Times New Roman" panose="02020603050405020304" pitchFamily="18" charset="0"/>
            </a:endParaRPr>
          </a:p>
          <a:p>
            <a:pPr marL="742950" marR="0" lvl="1" indent="-285750">
              <a:lnSpc>
                <a:spcPct val="110000"/>
              </a:lnSpc>
              <a:spcBef>
                <a:spcPts val="600"/>
              </a:spcBef>
              <a:spcAft>
                <a:spcPts val="800"/>
              </a:spcAft>
              <a:buFont typeface="Symbol" panose="05050102010706020507" pitchFamily="18" charset="2"/>
              <a:buChar char=""/>
              <a:tabLst>
                <a:tab pos="227965" algn="l"/>
                <a:tab pos="455930" algn="l"/>
                <a:tab pos="914400" algn="l"/>
              </a:tabLst>
            </a:pPr>
            <a:r>
              <a:rPr lang="en-US" sz="1000" kern="1200" dirty="0">
                <a:solidFill>
                  <a:srgbClr val="000000"/>
                </a:solidFill>
                <a:effectLst/>
                <a:latin typeface="+mn-lt"/>
                <a:ea typeface="Calibri" panose="020F0502020204030204" pitchFamily="34" charset="0"/>
                <a:cs typeface="Calibri" panose="020F0502020204030204" pitchFamily="34" charset="0"/>
              </a:rPr>
              <a:t>Customers are required to complete an RFI for each funding type (fully insured and ASO).</a:t>
            </a:r>
            <a:endParaRPr lang="en-US" sz="1000" kern="100" dirty="0">
              <a:effectLst/>
              <a:latin typeface="+mn-lt"/>
              <a:ea typeface="Aptos" panose="020B0004020202020204" pitchFamily="34" charset="0"/>
              <a:cs typeface="Times New Roman" panose="02020603050405020304" pitchFamily="18" charset="0"/>
            </a:endParaRPr>
          </a:p>
          <a:p>
            <a:pPr marL="742950" marR="0" lvl="1" indent="-285750">
              <a:lnSpc>
                <a:spcPct val="110000"/>
              </a:lnSpc>
              <a:spcBef>
                <a:spcPts val="600"/>
              </a:spcBef>
              <a:spcAft>
                <a:spcPts val="800"/>
              </a:spcAft>
              <a:buFont typeface="Symbol" panose="05050102010706020507" pitchFamily="18" charset="2"/>
              <a:buChar char=""/>
              <a:tabLst>
                <a:tab pos="227965" algn="l"/>
                <a:tab pos="455930" algn="l"/>
                <a:tab pos="914400" algn="l"/>
              </a:tabLst>
            </a:pPr>
            <a:r>
              <a:rPr lang="en-US" sz="1000" kern="1200" dirty="0">
                <a:solidFill>
                  <a:srgbClr val="000000"/>
                </a:solidFill>
                <a:effectLst/>
                <a:latin typeface="+mn-lt"/>
                <a:ea typeface="Calibri" panose="020F0502020204030204" pitchFamily="34" charset="0"/>
                <a:cs typeface="Calibri" panose="020F0502020204030204" pitchFamily="34" charset="0"/>
              </a:rPr>
              <a:t>Customers who offer both UHC and Surest as well as UMR will be required to complete one RFI on the portal for UHC and Surest and to provide the information requested in the UMR RFI email.</a:t>
            </a:r>
            <a:endParaRPr lang="en-US" sz="1000" kern="100" dirty="0">
              <a:effectLst/>
              <a:latin typeface="+mn-lt"/>
              <a:ea typeface="Aptos" panose="020B0004020202020204" pitchFamily="34" charset="0"/>
              <a:cs typeface="Times New Roman" panose="02020603050405020304" pitchFamily="18" charset="0"/>
            </a:endParaRPr>
          </a:p>
          <a:p>
            <a:pPr marL="742950" marR="0" lvl="1" indent="-285750">
              <a:lnSpc>
                <a:spcPct val="110000"/>
              </a:lnSpc>
              <a:spcBef>
                <a:spcPts val="600"/>
              </a:spcBef>
              <a:spcAft>
                <a:spcPts val="800"/>
              </a:spcAft>
              <a:buFont typeface="Symbol" panose="05050102010706020507" pitchFamily="18" charset="2"/>
              <a:buChar char=""/>
              <a:tabLst>
                <a:tab pos="227965" algn="l"/>
                <a:tab pos="455930" algn="l"/>
                <a:tab pos="914400" algn="l"/>
              </a:tabLst>
            </a:pPr>
            <a:r>
              <a:rPr lang="en-US" sz="1000" kern="1200" dirty="0">
                <a:solidFill>
                  <a:srgbClr val="000000"/>
                </a:solidFill>
                <a:effectLst/>
                <a:latin typeface="+mn-lt"/>
                <a:ea typeface="Calibri" panose="020F0502020204030204" pitchFamily="34" charset="0"/>
                <a:cs typeface="Calibri" panose="020F0502020204030204" pitchFamily="34" charset="0"/>
              </a:rPr>
              <a:t>The RFI must be completed even if coverage was not in effect for the entire 12 months in 2025.</a:t>
            </a:r>
            <a:endParaRPr lang="en-US" sz="1000" kern="100" dirty="0">
              <a:effectLst/>
              <a:latin typeface="+mn-lt"/>
              <a:ea typeface="Aptos" panose="020B0004020202020204" pitchFamily="34" charset="0"/>
              <a:cs typeface="Times New Roman" panose="02020603050405020304" pitchFamily="18" charset="0"/>
            </a:endParaRPr>
          </a:p>
          <a:p>
            <a:pPr marL="742950" marR="0" lvl="1" indent="-285750">
              <a:lnSpc>
                <a:spcPct val="110000"/>
              </a:lnSpc>
              <a:spcBef>
                <a:spcPts val="600"/>
              </a:spcBef>
              <a:spcAft>
                <a:spcPts val="800"/>
              </a:spcAft>
              <a:buFont typeface="Symbol" panose="05050102010706020507" pitchFamily="18" charset="2"/>
              <a:buChar char=""/>
              <a:tabLst>
                <a:tab pos="227965" algn="l"/>
                <a:tab pos="455930" algn="l"/>
                <a:tab pos="914400" algn="l"/>
              </a:tabLst>
            </a:pPr>
            <a:r>
              <a:rPr lang="en-US" sz="1000" kern="1200" dirty="0">
                <a:solidFill>
                  <a:srgbClr val="000000"/>
                </a:solidFill>
                <a:effectLst/>
                <a:latin typeface="+mn-lt"/>
                <a:ea typeface="Calibri" panose="020F0502020204030204" pitchFamily="34" charset="0"/>
                <a:cs typeface="Calibri" panose="020F0502020204030204" pitchFamily="34" charset="0"/>
              </a:rPr>
              <a:t>If the RFI is not completed and submitted in the RFI by the deadline, we will submit only the data in our system(s). </a:t>
            </a:r>
            <a:endParaRPr lang="en-US" sz="1000" kern="100" dirty="0">
              <a:effectLst/>
              <a:latin typeface="+mn-lt"/>
              <a:ea typeface="Aptos" panose="020B0004020202020204" pitchFamily="34" charset="0"/>
              <a:cs typeface="Times New Roman" panose="02020603050405020304" pitchFamily="18" charset="0"/>
            </a:endParaRPr>
          </a:p>
          <a:p>
            <a:pPr marL="742950" marR="0" lvl="1" indent="-285750">
              <a:lnSpc>
                <a:spcPct val="110000"/>
              </a:lnSpc>
              <a:spcBef>
                <a:spcPts val="600"/>
              </a:spcBef>
              <a:spcAft>
                <a:spcPts val="800"/>
              </a:spcAft>
              <a:buFont typeface="Symbol" panose="05050102010706020507" pitchFamily="18" charset="2"/>
              <a:buChar char=""/>
              <a:tabLst>
                <a:tab pos="227965" algn="l"/>
                <a:tab pos="455930" algn="l"/>
                <a:tab pos="914400" algn="l"/>
              </a:tabLst>
            </a:pPr>
            <a:r>
              <a:rPr lang="en-US" sz="1000" kern="1200" dirty="0">
                <a:solidFill>
                  <a:srgbClr val="000000"/>
                </a:solidFill>
                <a:effectLst/>
                <a:latin typeface="+mn-lt"/>
                <a:ea typeface="Calibri" panose="020F0502020204030204" pitchFamily="34" charset="0"/>
                <a:cs typeface="Calibri" panose="020F0502020204030204" pitchFamily="34" charset="0"/>
              </a:rPr>
              <a:t>This means the customer must submit that data we had not collected directly to CMS through the CMS portal.</a:t>
            </a:r>
            <a:endParaRPr lang="en-US" sz="1000" kern="100" dirty="0">
              <a:effectLst/>
              <a:latin typeface="+mn-lt"/>
              <a:ea typeface="Aptos" panose="020B0004020202020204" pitchFamily="34" charset="0"/>
              <a:cs typeface="Times New Roman" panose="02020603050405020304" pitchFamily="18" charset="0"/>
            </a:endParaRPr>
          </a:p>
          <a:p>
            <a:pPr marL="0" marR="0">
              <a:lnSpc>
                <a:spcPct val="110000"/>
              </a:lnSpc>
              <a:spcBef>
                <a:spcPts val="600"/>
              </a:spcBef>
              <a:spcAft>
                <a:spcPts val="800"/>
              </a:spcAft>
              <a:buNone/>
              <a:tabLst>
                <a:tab pos="227965" algn="l"/>
                <a:tab pos="455930" algn="l"/>
              </a:tabLst>
            </a:pPr>
            <a:r>
              <a:rPr lang="en-US" sz="1000" b="1" kern="1200" dirty="0">
                <a:solidFill>
                  <a:srgbClr val="000000"/>
                </a:solidFill>
                <a:effectLst/>
                <a:latin typeface="+mn-lt"/>
                <a:ea typeface="Calibri" panose="020F0502020204030204" pitchFamily="34" charset="0"/>
                <a:cs typeface="Calibri" panose="020F0502020204030204" pitchFamily="34" charset="0"/>
              </a:rPr>
              <a:t>Upon request, we will provide data to self-funded employers who wish to submit the report to the CMS portal themselves if they notify their account team by March 31. </a:t>
            </a:r>
            <a:endParaRPr lang="en-US" sz="1000" kern="100" dirty="0">
              <a:effectLst/>
              <a:latin typeface="+mn-lt"/>
              <a:ea typeface="Aptos" panose="020B0004020202020204" pitchFamily="34" charset="0"/>
              <a:cs typeface="Times New Roman" panose="02020603050405020304" pitchFamily="18" charset="0"/>
            </a:endParaRPr>
          </a:p>
          <a:p>
            <a:pPr marL="742950" marR="0" lvl="1" indent="-285750">
              <a:lnSpc>
                <a:spcPct val="110000"/>
              </a:lnSpc>
              <a:spcBef>
                <a:spcPts val="600"/>
              </a:spcBef>
              <a:spcAft>
                <a:spcPts val="800"/>
              </a:spcAft>
              <a:buFont typeface="Symbol" panose="05050102010706020507" pitchFamily="18" charset="2"/>
              <a:buChar char=""/>
              <a:tabLst>
                <a:tab pos="683895" algn="l"/>
                <a:tab pos="912495" algn="l"/>
              </a:tabLst>
            </a:pPr>
            <a:r>
              <a:rPr lang="en-US" sz="1000" kern="1200" dirty="0">
                <a:solidFill>
                  <a:srgbClr val="000000"/>
                </a:solidFill>
                <a:effectLst/>
                <a:latin typeface="+mn-lt"/>
                <a:ea typeface="Calibri" panose="020F0502020204030204" pitchFamily="34" charset="0"/>
                <a:cs typeface="Calibri" panose="020F0502020204030204" pitchFamily="34" charset="0"/>
              </a:rPr>
              <a:t>If you are the account representative, you must update the UHC customer data submission Ad Hoc tool by April 15.  For customers submitting their own data, we remove that customer’s data from our June 1 submission to CMS.</a:t>
            </a:r>
          </a:p>
          <a:p>
            <a:pPr marL="742950" marR="0" lvl="1" indent="-285750">
              <a:lnSpc>
                <a:spcPct val="110000"/>
              </a:lnSpc>
              <a:spcBef>
                <a:spcPts val="600"/>
              </a:spcBef>
              <a:spcAft>
                <a:spcPts val="800"/>
              </a:spcAft>
              <a:buFont typeface="Symbol" panose="05050102010706020507" pitchFamily="18" charset="2"/>
              <a:buChar char=""/>
              <a:tabLst>
                <a:tab pos="683895" algn="l"/>
                <a:tab pos="912495" algn="l"/>
              </a:tabLst>
            </a:pPr>
            <a:r>
              <a:rPr lang="en-US" sz="1000" kern="1200" dirty="0">
                <a:solidFill>
                  <a:srgbClr val="000000"/>
                </a:solidFill>
                <a:effectLst/>
                <a:latin typeface="+mn-lt"/>
                <a:ea typeface="Calibri" panose="020F0502020204030204" pitchFamily="34" charset="0"/>
                <a:cs typeface="Calibri" panose="020F0502020204030204" pitchFamily="34" charset="0"/>
              </a:rPr>
              <a:t>And for UMR, the UMR customer self-report request must be received by the UMR HCR (healthcare reform</a:t>
            </a:r>
            <a:r>
              <a:rPr lang="en-US" sz="1000" kern="1200">
                <a:solidFill>
                  <a:srgbClr val="000000"/>
                </a:solidFill>
                <a:effectLst/>
                <a:latin typeface="+mn-lt"/>
                <a:ea typeface="Calibri" panose="020F0502020204030204" pitchFamily="34" charset="0"/>
                <a:cs typeface="Calibri" panose="020F0502020204030204" pitchFamily="34" charset="0"/>
              </a:rPr>
              <a:t>) Team by March 31. </a:t>
            </a:r>
            <a:endParaRPr lang="en-US" sz="1000" kern="100" dirty="0">
              <a:effectLst/>
              <a:latin typeface="+mn-lt"/>
              <a:ea typeface="Aptos" panose="020B0004020202020204" pitchFamily="34" charset="0"/>
              <a:cs typeface="Times New Roman" panose="02020603050405020304" pitchFamily="18" charset="0"/>
            </a:endParaRPr>
          </a:p>
          <a:p>
            <a:pPr marL="742950" marR="0" lvl="1" indent="-285750">
              <a:lnSpc>
                <a:spcPct val="110000"/>
              </a:lnSpc>
              <a:spcBef>
                <a:spcPts val="600"/>
              </a:spcBef>
              <a:spcAft>
                <a:spcPts val="800"/>
              </a:spcAft>
              <a:buFont typeface="Symbol" panose="05050102010706020507" pitchFamily="18" charset="2"/>
              <a:buChar char=""/>
              <a:tabLst>
                <a:tab pos="683895" algn="l"/>
                <a:tab pos="912495" algn="l"/>
              </a:tabLst>
            </a:pPr>
            <a:r>
              <a:rPr lang="en-US" sz="1000" kern="1200" dirty="0">
                <a:solidFill>
                  <a:srgbClr val="000000"/>
                </a:solidFill>
                <a:effectLst/>
                <a:latin typeface="+mn-lt"/>
                <a:ea typeface="Calibri" panose="020F0502020204030204" pitchFamily="34" charset="0"/>
                <a:cs typeface="Calibri" panose="020F0502020204030204" pitchFamily="34" charset="0"/>
              </a:rPr>
              <a:t>There is a fee for providing customers with the integrated pharmacy D3 to D8 data. </a:t>
            </a:r>
            <a:endParaRPr lang="en-US" sz="1000" kern="100" dirty="0">
              <a:effectLst/>
              <a:latin typeface="+mn-lt"/>
              <a:ea typeface="Aptos" panose="020B0004020202020204" pitchFamily="34" charset="0"/>
              <a:cs typeface="Times New Roman" panose="02020603050405020304" pitchFamily="18" charset="0"/>
            </a:endParaRPr>
          </a:p>
          <a:p>
            <a:pPr marL="742950" marR="0" lvl="1" indent="-285750">
              <a:lnSpc>
                <a:spcPct val="110000"/>
              </a:lnSpc>
              <a:spcBef>
                <a:spcPts val="600"/>
              </a:spcBef>
              <a:spcAft>
                <a:spcPts val="800"/>
              </a:spcAft>
              <a:buFont typeface="Symbol" panose="05050102010706020507" pitchFamily="18" charset="2"/>
              <a:buChar char=""/>
              <a:tabLst>
                <a:tab pos="683895" algn="l"/>
                <a:tab pos="912495" algn="l"/>
              </a:tabLst>
            </a:pPr>
            <a:r>
              <a:rPr lang="en-US" sz="1000" kern="1200" dirty="0">
                <a:solidFill>
                  <a:srgbClr val="000000"/>
                </a:solidFill>
                <a:effectLst/>
                <a:latin typeface="+mn-lt"/>
                <a:ea typeface="Calibri" panose="020F0502020204030204" pitchFamily="34" charset="0"/>
                <a:cs typeface="Calibri" panose="020F0502020204030204" pitchFamily="34" charset="0"/>
              </a:rPr>
              <a:t>By May 15, we will send data to the person who requested the data.</a:t>
            </a:r>
            <a:endParaRPr lang="en-US" sz="1000" kern="100" dirty="0">
              <a:effectLst/>
              <a:latin typeface="+mn-lt"/>
              <a:ea typeface="Aptos" panose="020B0004020202020204" pitchFamily="34" charset="0"/>
              <a:cs typeface="Times New Roman" panose="02020603050405020304" pitchFamily="18" charset="0"/>
            </a:endParaRPr>
          </a:p>
          <a:p>
            <a:pPr marL="742950" marR="0" lvl="1" indent="-285750">
              <a:lnSpc>
                <a:spcPct val="110000"/>
              </a:lnSpc>
              <a:spcBef>
                <a:spcPts val="600"/>
              </a:spcBef>
              <a:spcAft>
                <a:spcPts val="800"/>
              </a:spcAft>
              <a:buFont typeface="Symbol" panose="05050102010706020507" pitchFamily="18" charset="2"/>
              <a:buChar char=""/>
              <a:tabLst>
                <a:tab pos="683895" algn="l"/>
                <a:tab pos="912495" algn="l"/>
              </a:tabLst>
            </a:pPr>
            <a:r>
              <a:rPr lang="en-US" sz="1000" b="1" kern="1200" dirty="0">
                <a:solidFill>
                  <a:srgbClr val="000000"/>
                </a:solidFill>
                <a:effectLst/>
                <a:latin typeface="+mn-lt"/>
                <a:ea typeface="Calibri" panose="020F0502020204030204" pitchFamily="34" charset="0"/>
                <a:cs typeface="Calibri" panose="020F0502020204030204" pitchFamily="34" charset="0"/>
              </a:rPr>
              <a:t>This approach is not permissible for fully insured or Level Funded customers.</a:t>
            </a:r>
            <a:endParaRPr lang="en-US" sz="1000" kern="100" dirty="0">
              <a:effectLst/>
              <a:latin typeface="+mn-lt"/>
              <a:ea typeface="Aptos" panose="020B0004020202020204" pitchFamily="34" charset="0"/>
              <a:cs typeface="Times New Roman" panose="02020603050405020304" pitchFamily="18" charset="0"/>
            </a:endParaRPr>
          </a:p>
          <a:p>
            <a:pPr marL="0" marR="0">
              <a:lnSpc>
                <a:spcPct val="110000"/>
              </a:lnSpc>
              <a:spcBef>
                <a:spcPts val="600"/>
              </a:spcBef>
              <a:spcAft>
                <a:spcPts val="800"/>
              </a:spcAft>
              <a:buNone/>
              <a:tabLst>
                <a:tab pos="683895" algn="l"/>
                <a:tab pos="912495" algn="l"/>
              </a:tabLst>
            </a:pPr>
            <a:r>
              <a:rPr lang="en-US" sz="1000" kern="1200" dirty="0">
                <a:solidFill>
                  <a:srgbClr val="000000"/>
                </a:solidFill>
                <a:effectLst/>
                <a:latin typeface="+mn-lt"/>
                <a:ea typeface="Calibri" panose="020F0502020204030204" pitchFamily="34" charset="0"/>
                <a:cs typeface="Calibri" panose="020F0502020204030204" pitchFamily="34" charset="0"/>
              </a:rPr>
              <a:t>For employers who use other PBMs, including OptumRx direct (carve out): The customers must work with that PBM or carrier to submit the data directly to CMS by the required June 1 deadline.</a:t>
            </a:r>
            <a:endParaRPr lang="en-US" sz="1000" kern="100" dirty="0">
              <a:effectLst/>
              <a:latin typeface="+mn-lt"/>
              <a:ea typeface="Aptos" panose="020B0004020202020204" pitchFamily="34" charset="0"/>
              <a:cs typeface="Times New Roman" panose="02020603050405020304" pitchFamily="18" charset="0"/>
            </a:endParaRPr>
          </a:p>
          <a:p>
            <a:pPr marL="173782" indent="-173782">
              <a:lnSpc>
                <a:spcPct val="115000"/>
              </a:lnSpc>
              <a:spcAft>
                <a:spcPts val="1012"/>
              </a:spcAft>
              <a:buFont typeface="Arial" panose="020B0604020202020204" pitchFamily="34" charset="0"/>
              <a:buChar char="•"/>
            </a:pP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42155">
              <a:defRPr/>
            </a:pPr>
            <a:fld id="{DF0177F8-3717-E441-ABD5-E9CC1E0ED10B}" type="slidenum">
              <a:rPr lang="en-US">
                <a:solidFill>
                  <a:prstClr val="black"/>
                </a:solidFill>
                <a:latin typeface="Calibri" panose="020F0502020204030204"/>
              </a:rPr>
              <a:pPr defTabSz="942155">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82661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0000"/>
              </a:lnSpc>
              <a:spcBef>
                <a:spcPts val="600"/>
              </a:spcBef>
              <a:buNone/>
            </a:pPr>
            <a:r>
              <a:rPr lang="en-US" sz="1000" b="1" kern="1200">
                <a:solidFill>
                  <a:srgbClr val="000000"/>
                </a:solidFill>
                <a:effectLst/>
                <a:latin typeface="+mn-lt"/>
                <a:ea typeface="Calibri" panose="020F0502020204030204" pitchFamily="34" charset="0"/>
                <a:cs typeface="Calibri" panose="020F0502020204030204" pitchFamily="34" charset="0"/>
              </a:rPr>
              <a:t>It's important to know that UnitedHealthcare also supports employers who have cancelled but were active for any time during the 2025 reference year. </a:t>
            </a:r>
            <a:endParaRPr lang="en-US" sz="1000">
              <a:effectLst/>
              <a:latin typeface="+mn-lt"/>
              <a:ea typeface="Times New Roman" panose="02020603050405020304" pitchFamily="18" charset="0"/>
            </a:endParaRPr>
          </a:p>
          <a:p>
            <a:pPr marL="0" marR="0">
              <a:lnSpc>
                <a:spcPct val="110000"/>
              </a:lnSpc>
              <a:spcBef>
                <a:spcPts val="600"/>
              </a:spcBef>
              <a:buNone/>
            </a:pPr>
            <a:r>
              <a:rPr lang="en-US" sz="1000" kern="1200">
                <a:solidFill>
                  <a:srgbClr val="000000"/>
                </a:solidFill>
                <a:effectLst/>
                <a:latin typeface="+mn-lt"/>
                <a:ea typeface="Calibri" panose="020F0502020204030204" pitchFamily="34" charset="0"/>
                <a:cs typeface="Calibri" panose="020F0502020204030204" pitchFamily="34" charset="0"/>
              </a:rPr>
              <a:t>Just like current customers, if the employer does not provide the requested data to UnitedHealthcare in the RFI tool. It is the responsibility of the employer to submit the missing information to CMS. </a:t>
            </a:r>
          </a:p>
          <a:p>
            <a:pPr marL="0" marR="0">
              <a:lnSpc>
                <a:spcPct val="110000"/>
              </a:lnSpc>
              <a:spcBef>
                <a:spcPts val="600"/>
              </a:spcBef>
              <a:buNone/>
            </a:pPr>
            <a:endParaRPr lang="en-US" sz="1000">
              <a:effectLst/>
              <a:latin typeface="+mn-lt"/>
              <a:ea typeface="Times New Roman" panose="02020603050405020304" pitchFamily="18" charset="0"/>
            </a:endParaRPr>
          </a:p>
          <a:p>
            <a:pPr marL="0" marR="0">
              <a:lnSpc>
                <a:spcPct val="110000"/>
              </a:lnSpc>
              <a:spcBef>
                <a:spcPts val="600"/>
              </a:spcBef>
              <a:buNone/>
            </a:pPr>
            <a:r>
              <a:rPr lang="en-US" sz="1000" kern="1200">
                <a:solidFill>
                  <a:srgbClr val="000000"/>
                </a:solidFill>
                <a:effectLst/>
                <a:latin typeface="+mn-lt"/>
                <a:ea typeface="Calibri" panose="020F0502020204030204" pitchFamily="34" charset="0"/>
                <a:cs typeface="Calibri" panose="020F0502020204030204" pitchFamily="34" charset="0"/>
              </a:rPr>
              <a:t>If a cancelled employer no longer has access to the portal, they may request a new password when they go to sign into the portal.  </a:t>
            </a:r>
            <a:endParaRPr lang="en-US" sz="1000">
              <a:effectLst/>
              <a:latin typeface="+mn-lt"/>
              <a:ea typeface="Times New Roman" panose="02020603050405020304" pitchFamily="18" charset="0"/>
            </a:endParaRPr>
          </a:p>
          <a:p>
            <a:pPr marL="0" marR="0">
              <a:lnSpc>
                <a:spcPct val="110000"/>
              </a:lnSpc>
              <a:spcBef>
                <a:spcPts val="600"/>
              </a:spcBef>
              <a:spcAft>
                <a:spcPts val="800"/>
              </a:spcAft>
              <a:buNone/>
            </a:pPr>
            <a:r>
              <a:rPr lang="en-US" sz="1200" kern="100">
                <a:effectLst/>
                <a:latin typeface="Aptos" panose="020B0004020202020204" pitchFamily="34" charset="0"/>
                <a:ea typeface="Aptos" panose="020B0004020202020204" pitchFamily="34" charset="0"/>
                <a:cs typeface="Times New Roman" panose="02020603050405020304" pitchFamily="18" charset="0"/>
              </a:rPr>
              <a:t>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6</a:t>
            </a:fld>
            <a:endParaRPr lang="en-US"/>
          </a:p>
        </p:txBody>
      </p:sp>
    </p:spTree>
    <p:extLst>
      <p:ext uri="{BB962C8B-B14F-4D97-AF65-F5344CB8AC3E}">
        <p14:creationId xmlns:p14="http://schemas.microsoft.com/office/powerpoint/2010/main" val="939053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7</a:t>
            </a:fld>
            <a:endParaRPr lang="en-US"/>
          </a:p>
        </p:txBody>
      </p:sp>
    </p:spTree>
    <p:extLst>
      <p:ext uri="{BB962C8B-B14F-4D97-AF65-F5344CB8AC3E}">
        <p14:creationId xmlns:p14="http://schemas.microsoft.com/office/powerpoint/2010/main" val="2772923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00000"/>
              </a:lnSpc>
              <a:spcBef>
                <a:spcPts val="300"/>
              </a:spcBef>
              <a:spcAft>
                <a:spcPts val="0"/>
              </a:spcAft>
            </a:pPr>
            <a:r>
              <a:rPr lang="en-US" sz="1000">
                <a:solidFill>
                  <a:srgbClr val="8064A2"/>
                </a:solidFill>
                <a:latin typeface="Calibri" panose="020F0502020204030204" pitchFamily="34" charset="0"/>
                <a:ea typeface="Calibri" panose="020F0502020204030204" pitchFamily="34" charset="0"/>
                <a:cs typeface="Calibri" panose="020F0502020204030204" pitchFamily="34" charset="0"/>
              </a:rPr>
              <a:t>Under the Consolidated Appropriations Act, health insurers offering group or individual health coverage, and self-funded group health plans are required to report data annually regarding prescription drugs and health care spending.</a:t>
            </a:r>
            <a:endParaRPr lang="en-US" sz="100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300"/>
              </a:spcBef>
              <a:spcAft>
                <a:spcPts val="0"/>
              </a:spcAft>
            </a:pPr>
            <a:r>
              <a:rPr lang="en-US" sz="1000">
                <a:solidFill>
                  <a:srgbClr val="8064A2"/>
                </a:solidFill>
                <a:latin typeface="Calibri" panose="020F0502020204030204" pitchFamily="34" charset="0"/>
                <a:ea typeface="Calibri" panose="020F0502020204030204" pitchFamily="34" charset="0"/>
                <a:cs typeface="Calibri" panose="020F0502020204030204" pitchFamily="34" charset="0"/>
              </a:rPr>
              <a:t>CMS data layout organized the plan and data submission into categories. </a:t>
            </a:r>
            <a:endParaRPr lang="en-US" sz="100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300"/>
              </a:spcBef>
              <a:spcAft>
                <a:spcPts val="0"/>
              </a:spcAft>
            </a:pPr>
            <a:r>
              <a:rPr lang="en-US" sz="1000">
                <a:solidFill>
                  <a:srgbClr val="8064A2"/>
                </a:solidFill>
                <a:latin typeface="Calibri" panose="020F0502020204030204" pitchFamily="34" charset="0"/>
                <a:ea typeface="Calibri" panose="020F0502020204030204" pitchFamily="34" charset="0"/>
                <a:cs typeface="Calibri" panose="020F0502020204030204" pitchFamily="34" charset="0"/>
              </a:rPr>
              <a:t>Plans, issuers, and carriers must submit one or more plan lists (P1, P2, P3), eight data files (D1 through D8), and a narrative response.</a:t>
            </a:r>
            <a:endParaRPr lang="en-US" sz="100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300"/>
              </a:spcBef>
              <a:spcAft>
                <a:spcPts val="0"/>
              </a:spcAft>
            </a:pPr>
            <a:r>
              <a:rPr lang="en-US" sz="1000">
                <a:solidFill>
                  <a:srgbClr val="8064A2"/>
                </a:solidFill>
                <a:latin typeface="Calibri" panose="020F0502020204030204" pitchFamily="34" charset="0"/>
                <a:ea typeface="Calibri" panose="020F0502020204030204" pitchFamily="34" charset="0"/>
                <a:cs typeface="Calibri" panose="020F0502020204030204" pitchFamily="34" charset="0"/>
              </a:rPr>
              <a:t>The plan lists information is identified by a P for Plan. For example:</a:t>
            </a:r>
            <a:endParaRPr lang="en-US" sz="1000">
              <a:latin typeface="Calibri" panose="020F0502020204030204" pitchFamily="34" charset="0"/>
              <a:ea typeface="Calibri" panose="020F0502020204030204" pitchFamily="34" charset="0"/>
              <a:cs typeface="Times New Roman" panose="02020603050405020304" pitchFamily="18" charset="0"/>
            </a:endParaRPr>
          </a:p>
          <a:p>
            <a:pPr marL="342077" indent="-342077">
              <a:lnSpc>
                <a:spcPct val="100000"/>
              </a:lnSpc>
              <a:spcBef>
                <a:spcPts val="300"/>
              </a:spcBef>
              <a:spcAft>
                <a:spcPts val="0"/>
              </a:spcAft>
              <a:buFont typeface="Symbol" panose="05050102010706020507" pitchFamily="18" charset="2"/>
              <a:buChar char=""/>
            </a:pPr>
            <a:r>
              <a:rPr lang="en-US" sz="1000">
                <a:solidFill>
                  <a:srgbClr val="8064A2"/>
                </a:solidFill>
                <a:latin typeface="Calibri" panose="020F0502020204030204" pitchFamily="34" charset="0"/>
                <a:ea typeface="Calibri" panose="020F0502020204030204" pitchFamily="34" charset="0"/>
                <a:cs typeface="Calibri" panose="020F0502020204030204" pitchFamily="34" charset="0"/>
              </a:rPr>
              <a:t>P2 is for most commercial employers </a:t>
            </a:r>
            <a:endParaRPr lang="en-US" sz="100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300"/>
              </a:spcBef>
              <a:spcAft>
                <a:spcPts val="0"/>
              </a:spcAft>
            </a:pPr>
            <a:r>
              <a:rPr lang="en-US" sz="1000">
                <a:solidFill>
                  <a:srgbClr val="8064A2"/>
                </a:solidFill>
                <a:latin typeface="Calibri" panose="020F0502020204030204" pitchFamily="34" charset="0"/>
                <a:ea typeface="Calibri" panose="020F0502020204030204" pitchFamily="34" charset="0"/>
                <a:cs typeface="Calibri" panose="020F0502020204030204" pitchFamily="34" charset="0"/>
              </a:rPr>
              <a:t>There are eight distinct data files required in the RxDC report. These are:</a:t>
            </a:r>
            <a:endParaRPr lang="en-US" sz="1000">
              <a:latin typeface="Calibri" panose="020F0502020204030204" pitchFamily="34" charset="0"/>
              <a:ea typeface="Calibri" panose="020F0502020204030204" pitchFamily="34" charset="0"/>
              <a:cs typeface="Times New Roman" panose="02020603050405020304" pitchFamily="18" charset="0"/>
            </a:endParaRPr>
          </a:p>
          <a:p>
            <a:pPr marL="342077" indent="-342077">
              <a:lnSpc>
                <a:spcPct val="100000"/>
              </a:lnSpc>
              <a:spcBef>
                <a:spcPts val="300"/>
              </a:spcBef>
              <a:spcAft>
                <a:spcPts val="0"/>
              </a:spcAft>
              <a:buFont typeface="Symbol" panose="05050102010706020507" pitchFamily="18" charset="2"/>
              <a:buChar char=""/>
            </a:pPr>
            <a:r>
              <a:rPr lang="en-US" sz="1000">
                <a:solidFill>
                  <a:srgbClr val="8064A2"/>
                </a:solidFill>
                <a:latin typeface="Calibri" panose="020F0502020204030204" pitchFamily="34" charset="0"/>
                <a:ea typeface="Calibri" panose="020F0502020204030204" pitchFamily="34" charset="0"/>
                <a:cs typeface="Calibri" panose="020F0502020204030204" pitchFamily="34" charset="0"/>
              </a:rPr>
              <a:t>D1, which is for enrollment and premium information. This file includes average monthly premiums paid by the employees or the employer</a:t>
            </a:r>
            <a:endParaRPr lang="en-US" sz="1000">
              <a:latin typeface="Calibri" panose="020F0502020204030204" pitchFamily="34" charset="0"/>
              <a:ea typeface="Calibri" panose="020F0502020204030204" pitchFamily="34" charset="0"/>
              <a:cs typeface="Times New Roman" panose="02020603050405020304" pitchFamily="18" charset="0"/>
            </a:endParaRPr>
          </a:p>
          <a:p>
            <a:pPr marL="342077" indent="-342077">
              <a:lnSpc>
                <a:spcPct val="100000"/>
              </a:lnSpc>
              <a:spcBef>
                <a:spcPts val="300"/>
              </a:spcBef>
              <a:spcAft>
                <a:spcPts val="0"/>
              </a:spcAft>
              <a:buFont typeface="Symbol" panose="05050102010706020507" pitchFamily="18" charset="2"/>
              <a:buChar char=""/>
            </a:pPr>
            <a:r>
              <a:rPr lang="en-US" sz="1000">
                <a:solidFill>
                  <a:srgbClr val="8064A2"/>
                </a:solidFill>
                <a:latin typeface="Calibri" panose="020F0502020204030204" pitchFamily="34" charset="0"/>
                <a:ea typeface="Calibri" panose="020F0502020204030204" pitchFamily="34" charset="0"/>
                <a:cs typeface="Calibri" panose="020F0502020204030204" pitchFamily="34" charset="0"/>
              </a:rPr>
              <a:t>D2 is for total health care spending, broken down by type of cost such as hospital care, primary care, specialty care, and other medical costs by enrollee, employer or insurer. It also includes total Prescription drug spending by enrollees,  employers or insurers.</a:t>
            </a:r>
            <a:endParaRPr lang="en-US" sz="1000">
              <a:latin typeface="Calibri" panose="020F0502020204030204" pitchFamily="34" charset="0"/>
              <a:ea typeface="Calibri" panose="020F0502020204030204" pitchFamily="34" charset="0"/>
              <a:cs typeface="Times New Roman" panose="02020603050405020304" pitchFamily="18" charset="0"/>
            </a:endParaRPr>
          </a:p>
          <a:p>
            <a:pPr marL="342077" indent="-342077">
              <a:lnSpc>
                <a:spcPct val="100000"/>
              </a:lnSpc>
              <a:spcBef>
                <a:spcPts val="300"/>
              </a:spcBef>
              <a:spcAft>
                <a:spcPts val="0"/>
              </a:spcAft>
              <a:buFont typeface="Symbol" panose="05050102010706020507" pitchFamily="18" charset="2"/>
              <a:buChar char=""/>
            </a:pPr>
            <a:r>
              <a:rPr lang="en-US" sz="1000">
                <a:solidFill>
                  <a:srgbClr val="8064A2"/>
                </a:solidFill>
                <a:latin typeface="Calibri" panose="020F0502020204030204" pitchFamily="34" charset="0"/>
                <a:ea typeface="Calibri" panose="020F0502020204030204" pitchFamily="34" charset="0"/>
                <a:cs typeface="Calibri" panose="020F0502020204030204" pitchFamily="34" charset="0"/>
              </a:rPr>
              <a:t>Then D3 through D8 covers prescription drug information based on different criteria. For example:</a:t>
            </a:r>
            <a:endParaRPr lang="en-US" sz="1000">
              <a:latin typeface="Calibri" panose="020F0502020204030204" pitchFamily="34" charset="0"/>
              <a:ea typeface="Calibri" panose="020F0502020204030204" pitchFamily="34" charset="0"/>
              <a:cs typeface="Times New Roman" panose="02020603050405020304" pitchFamily="18" charset="0"/>
            </a:endParaRPr>
          </a:p>
          <a:p>
            <a:pPr marL="342077" indent="-342077">
              <a:lnSpc>
                <a:spcPct val="100000"/>
              </a:lnSpc>
              <a:spcBef>
                <a:spcPts val="300"/>
              </a:spcBef>
              <a:spcAft>
                <a:spcPts val="0"/>
              </a:spcAft>
              <a:buFont typeface="Symbol" panose="05050102010706020507" pitchFamily="18" charset="2"/>
              <a:buChar char=""/>
            </a:pPr>
            <a:r>
              <a:rPr lang="en-US" sz="1000">
                <a:solidFill>
                  <a:srgbClr val="8064A2"/>
                </a:solidFill>
                <a:latin typeface="Calibri" panose="020F0502020204030204" pitchFamily="34" charset="0"/>
                <a:ea typeface="Calibri" panose="020F0502020204030204" pitchFamily="34" charset="0"/>
                <a:cs typeface="Calibri" panose="020F0502020204030204" pitchFamily="34" charset="0"/>
              </a:rPr>
              <a:t>D3 addresses the 50 most frequently dispensed brand prescription drugs</a:t>
            </a:r>
            <a:endParaRPr lang="en-US" sz="1000">
              <a:latin typeface="Calibri" panose="020F0502020204030204" pitchFamily="34" charset="0"/>
              <a:ea typeface="Calibri" panose="020F0502020204030204" pitchFamily="34" charset="0"/>
              <a:cs typeface="Times New Roman" panose="02020603050405020304" pitchFamily="18" charset="0"/>
            </a:endParaRPr>
          </a:p>
          <a:p>
            <a:pPr marL="342077" indent="-342077">
              <a:lnSpc>
                <a:spcPct val="100000"/>
              </a:lnSpc>
              <a:spcBef>
                <a:spcPts val="300"/>
              </a:spcBef>
              <a:spcAft>
                <a:spcPts val="0"/>
              </a:spcAft>
              <a:buFont typeface="Symbol" panose="05050102010706020507" pitchFamily="18" charset="2"/>
              <a:buChar char=""/>
            </a:pPr>
            <a:r>
              <a:rPr lang="en-US" sz="1000">
                <a:solidFill>
                  <a:srgbClr val="8064A2"/>
                </a:solidFill>
                <a:latin typeface="Calibri" panose="020F0502020204030204" pitchFamily="34" charset="0"/>
                <a:ea typeface="Calibri" panose="020F0502020204030204" pitchFamily="34" charset="0"/>
                <a:cs typeface="Calibri" panose="020F0502020204030204" pitchFamily="34" charset="0"/>
              </a:rPr>
              <a:t>D4 applies to the fifty costliest prescription drugs by total annual spending</a:t>
            </a:r>
            <a:endParaRPr lang="en-US" sz="1000">
              <a:latin typeface="Calibri" panose="020F0502020204030204" pitchFamily="34" charset="0"/>
              <a:ea typeface="Calibri" panose="020F0502020204030204" pitchFamily="34" charset="0"/>
              <a:cs typeface="Times New Roman" panose="02020603050405020304" pitchFamily="18" charset="0"/>
            </a:endParaRPr>
          </a:p>
          <a:p>
            <a:pPr marL="342077" indent="-342077">
              <a:lnSpc>
                <a:spcPct val="100000"/>
              </a:lnSpc>
              <a:spcBef>
                <a:spcPts val="300"/>
              </a:spcBef>
              <a:spcAft>
                <a:spcPts val="0"/>
              </a:spcAft>
              <a:buFont typeface="Symbol" panose="05050102010706020507" pitchFamily="18" charset="2"/>
              <a:buChar char=""/>
            </a:pPr>
            <a:r>
              <a:rPr lang="en-US" sz="1000">
                <a:solidFill>
                  <a:srgbClr val="8064A2"/>
                </a:solidFill>
                <a:latin typeface="Calibri" panose="020F0502020204030204" pitchFamily="34" charset="0"/>
                <a:ea typeface="Calibri" panose="020F0502020204030204" pitchFamily="34" charset="0"/>
                <a:cs typeface="Calibri" panose="020F0502020204030204" pitchFamily="34" charset="0"/>
              </a:rPr>
              <a:t>D5 is the fifty prescription drugs with the greatest increase in plan or coverage expenditures from the prior year</a:t>
            </a:r>
            <a:endParaRPr lang="en-US" sz="1000">
              <a:latin typeface="Calibri" panose="020F0502020204030204" pitchFamily="34" charset="0"/>
              <a:ea typeface="Calibri" panose="020F0502020204030204" pitchFamily="34" charset="0"/>
              <a:cs typeface="Times New Roman" panose="02020603050405020304" pitchFamily="18" charset="0"/>
            </a:endParaRPr>
          </a:p>
          <a:p>
            <a:pPr marL="342077" indent="-342077">
              <a:lnSpc>
                <a:spcPct val="100000"/>
              </a:lnSpc>
              <a:spcBef>
                <a:spcPts val="300"/>
              </a:spcBef>
              <a:spcAft>
                <a:spcPts val="0"/>
              </a:spcAft>
              <a:buFont typeface="Symbol" panose="05050102010706020507" pitchFamily="18" charset="2"/>
              <a:buChar char=""/>
            </a:pPr>
            <a:r>
              <a:rPr lang="en-US" sz="1000">
                <a:solidFill>
                  <a:srgbClr val="8064A2"/>
                </a:solidFill>
                <a:latin typeface="Calibri" panose="020F0502020204030204" pitchFamily="34" charset="0"/>
                <a:ea typeface="Calibri" panose="020F0502020204030204" pitchFamily="34" charset="0"/>
                <a:cs typeface="Calibri" panose="020F0502020204030204" pitchFamily="34" charset="0"/>
              </a:rPr>
              <a:t>D6 is the pharmacy totals</a:t>
            </a:r>
            <a:endParaRPr lang="en-US" sz="1000">
              <a:latin typeface="Calibri" panose="020F0502020204030204" pitchFamily="34" charset="0"/>
              <a:ea typeface="Calibri" panose="020F0502020204030204" pitchFamily="34" charset="0"/>
              <a:cs typeface="Times New Roman" panose="02020603050405020304" pitchFamily="18" charset="0"/>
            </a:endParaRPr>
          </a:p>
          <a:p>
            <a:pPr marL="342077" indent="-342077">
              <a:lnSpc>
                <a:spcPct val="100000"/>
              </a:lnSpc>
              <a:spcBef>
                <a:spcPts val="300"/>
              </a:spcBef>
              <a:spcAft>
                <a:spcPts val="0"/>
              </a:spcAft>
              <a:buFont typeface="Symbol" panose="05050102010706020507" pitchFamily="18" charset="2"/>
              <a:buChar char=""/>
            </a:pPr>
            <a:r>
              <a:rPr lang="en-US" sz="1000">
                <a:solidFill>
                  <a:srgbClr val="8064A2"/>
                </a:solidFill>
                <a:latin typeface="Calibri" panose="020F0502020204030204" pitchFamily="34" charset="0"/>
                <a:ea typeface="Calibri" panose="020F0502020204030204" pitchFamily="34" charset="0"/>
                <a:cs typeface="Calibri" panose="020F0502020204030204" pitchFamily="34" charset="0"/>
              </a:rPr>
              <a:t>And finally, D7 and D8 require data for prescription drug rebates, fees, and other payments made by drug manufacturers including the impact of rebates on premium and out-of-pocket costs for each therapeutic class of drugs and for each of the twenty-five drugs with the highest amount of rebates.</a:t>
            </a:r>
            <a:endParaRPr lang="en-US" sz="10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8</a:t>
            </a:fld>
            <a:endParaRPr lang="en-US"/>
          </a:p>
        </p:txBody>
      </p:sp>
    </p:spTree>
    <p:extLst>
      <p:ext uri="{BB962C8B-B14F-4D97-AF65-F5344CB8AC3E}">
        <p14:creationId xmlns:p14="http://schemas.microsoft.com/office/powerpoint/2010/main" val="3682583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10000"/>
              </a:lnSpc>
              <a:spcBef>
                <a:spcPts val="600"/>
              </a:spcBef>
              <a:buNone/>
            </a:pPr>
            <a:r>
              <a:rPr lang="en-US" sz="1000" kern="1200">
                <a:solidFill>
                  <a:srgbClr val="000000"/>
                </a:solidFill>
                <a:effectLst/>
                <a:latin typeface="+mn-lt"/>
                <a:ea typeface="Calibri" panose="020F0502020204030204" pitchFamily="34" charset="0"/>
                <a:cs typeface="Calibri" panose="020F0502020204030204" pitchFamily="34" charset="0"/>
              </a:rPr>
              <a:t>We want to make it easy for customers to submit the information in the RFI.</a:t>
            </a:r>
            <a:endParaRPr lang="en-US" sz="1000">
              <a:effectLst/>
              <a:latin typeface="+mn-lt"/>
              <a:ea typeface="Times New Roman" panose="02020603050405020304" pitchFamily="18" charset="0"/>
            </a:endParaRPr>
          </a:p>
          <a:p>
            <a:pPr marL="0" marR="0">
              <a:lnSpc>
                <a:spcPct val="110000"/>
              </a:lnSpc>
              <a:spcBef>
                <a:spcPts val="600"/>
              </a:spcBef>
              <a:buNone/>
            </a:pPr>
            <a:r>
              <a:rPr lang="en-US" sz="1000" kern="1200">
                <a:solidFill>
                  <a:srgbClr val="000000"/>
                </a:solidFill>
                <a:effectLst/>
                <a:latin typeface="+mn-lt"/>
                <a:ea typeface="Calibri" panose="020F0502020204030204" pitchFamily="34" charset="0"/>
                <a:cs typeface="Calibri" panose="020F0502020204030204" pitchFamily="34" charset="0"/>
              </a:rPr>
              <a:t>As we noted, completion of the RFI will enable UHC to submit </a:t>
            </a:r>
            <a:r>
              <a:rPr lang="en-US" sz="1000" u="sng" kern="1200">
                <a:solidFill>
                  <a:srgbClr val="000000"/>
                </a:solidFill>
                <a:effectLst/>
                <a:latin typeface="+mn-lt"/>
                <a:ea typeface="Calibri" panose="020F0502020204030204" pitchFamily="34" charset="0"/>
                <a:cs typeface="Calibri" panose="020F0502020204030204" pitchFamily="34" charset="0"/>
              </a:rPr>
              <a:t>ALL</a:t>
            </a:r>
            <a:r>
              <a:rPr lang="en-US" sz="1000" kern="1200">
                <a:solidFill>
                  <a:srgbClr val="000000"/>
                </a:solidFill>
                <a:effectLst/>
                <a:latin typeface="+mn-lt"/>
                <a:ea typeface="Calibri" panose="020F0502020204030204" pitchFamily="34" charset="0"/>
                <a:cs typeface="Calibri" panose="020F0502020204030204" pitchFamily="34" charset="0"/>
              </a:rPr>
              <a:t> the required RxDC data for UHC insured or administered plans. </a:t>
            </a:r>
            <a:endParaRPr lang="en-US" sz="1000">
              <a:effectLst/>
              <a:latin typeface="+mn-lt"/>
              <a:ea typeface="Times New Roman" panose="02020603050405020304" pitchFamily="18" charset="0"/>
            </a:endParaRPr>
          </a:p>
          <a:p>
            <a:pPr marL="0" marR="0">
              <a:lnSpc>
                <a:spcPct val="110000"/>
              </a:lnSpc>
              <a:spcBef>
                <a:spcPts val="600"/>
              </a:spcBef>
              <a:buNone/>
            </a:pPr>
            <a:r>
              <a:rPr lang="en-US" sz="1000" kern="1200">
                <a:solidFill>
                  <a:srgbClr val="000000"/>
                </a:solidFill>
                <a:effectLst/>
                <a:latin typeface="+mn-lt"/>
                <a:ea typeface="Calibri" panose="020F0502020204030204" pitchFamily="34" charset="0"/>
                <a:cs typeface="Calibri" panose="020F0502020204030204" pitchFamily="34" charset="0"/>
              </a:rPr>
              <a:t>To prepare for completing the RFI, we have developed a worksheet mirroring the questions asked in the RFI portal.</a:t>
            </a:r>
            <a:endParaRPr lang="en-US" sz="1000">
              <a:effectLst/>
              <a:latin typeface="+mn-lt"/>
              <a:ea typeface="Times New Roman" panose="02020603050405020304" pitchFamily="18" charset="0"/>
            </a:endParaRPr>
          </a:p>
          <a:p>
            <a:pPr marL="0" marR="0">
              <a:lnSpc>
                <a:spcPct val="110000"/>
              </a:lnSpc>
              <a:spcBef>
                <a:spcPts val="600"/>
              </a:spcBef>
              <a:buNone/>
            </a:pPr>
            <a:r>
              <a:rPr lang="en-US" sz="1000" kern="1200">
                <a:solidFill>
                  <a:srgbClr val="000000"/>
                </a:solidFill>
                <a:effectLst/>
                <a:latin typeface="+mn-lt"/>
                <a:ea typeface="Calibri" panose="020F0502020204030204" pitchFamily="34" charset="0"/>
                <a:cs typeface="Calibri" panose="020F0502020204030204" pitchFamily="34" charset="0"/>
              </a:rPr>
              <a:t>After completing the RFI, assuming the employer has no other coverage with a non-affiliated carrier, vendor, or PBM, there will be nothing else for them to do.</a:t>
            </a:r>
            <a:endParaRPr lang="en-US" sz="1000">
              <a:effectLst/>
              <a:latin typeface="+mn-lt"/>
              <a:ea typeface="Times New Roman" panose="02020603050405020304" pitchFamily="18" charset="0"/>
            </a:endParaRPr>
          </a:p>
          <a:p>
            <a:pPr marL="0" marR="0">
              <a:lnSpc>
                <a:spcPct val="110000"/>
              </a:lnSpc>
              <a:spcBef>
                <a:spcPts val="600"/>
              </a:spcBef>
              <a:buNone/>
            </a:pPr>
            <a:r>
              <a:rPr lang="en-US" sz="1000" kern="1200">
                <a:solidFill>
                  <a:srgbClr val="000000"/>
                </a:solidFill>
                <a:effectLst/>
                <a:latin typeface="+mn-lt"/>
                <a:ea typeface="Calibri" panose="020F0502020204030204" pitchFamily="34" charset="0"/>
                <a:cs typeface="Calibri" panose="020F0502020204030204" pitchFamily="34" charset="0"/>
              </a:rPr>
              <a:t>If the employer has coverage with a non-affiliated carrier, vendor, or PBM, the employer will need to work with those organizations to submit the required data. </a:t>
            </a:r>
            <a:endParaRPr lang="en-US" sz="1000">
              <a:effectLst/>
              <a:latin typeface="+mn-lt"/>
              <a:ea typeface="Times New Roman" panose="02020603050405020304" pitchFamily="18" charset="0"/>
            </a:endParaRPr>
          </a:p>
          <a:p>
            <a:pPr marL="0" marR="0">
              <a:lnSpc>
                <a:spcPct val="110000"/>
              </a:lnSpc>
              <a:spcBef>
                <a:spcPts val="600"/>
              </a:spcBef>
              <a:spcAft>
                <a:spcPts val="800"/>
              </a:spcAft>
              <a:buNone/>
            </a:pPr>
            <a:r>
              <a:rPr lang="en-US" sz="1000" b="1" kern="100">
                <a:solidFill>
                  <a:srgbClr val="000000"/>
                </a:solidFill>
                <a:effectLst/>
                <a:latin typeface="+mn-lt"/>
                <a:ea typeface="Aptos" panose="020B0004020202020204" pitchFamily="34" charset="0"/>
                <a:cs typeface="Times New Roman" panose="02020603050405020304" pitchFamily="18" charset="0"/>
              </a:rPr>
              <a:t> </a:t>
            </a:r>
            <a:endParaRPr lang="en-US" sz="1000" kern="100">
              <a:effectLst/>
              <a:latin typeface="+mn-lt"/>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9</a:t>
            </a:fld>
            <a:endParaRPr lang="en-US"/>
          </a:p>
        </p:txBody>
      </p:sp>
    </p:spTree>
    <p:extLst>
      <p:ext uri="{BB962C8B-B14F-4D97-AF65-F5344CB8AC3E}">
        <p14:creationId xmlns:p14="http://schemas.microsoft.com/office/powerpoint/2010/main" val="1227657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solidFill>
                  <a:srgbClr val="002677"/>
                </a:solidFill>
              </a:defRPr>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a:t>Click to edit</a:t>
            </a:r>
          </a:p>
        </p:txBody>
      </p:sp>
      <p:sp>
        <p:nvSpPr>
          <p:cNvPr id="11" name="Freeform 10">
            <a:extLst>
              <a:ext uri="{FF2B5EF4-FFF2-40B4-BE49-F238E27FC236}">
                <a16:creationId xmlns:a16="http://schemas.microsoft.com/office/drawing/2014/main" id="{0CD29587-3189-2947-A715-A0DAEB025FC4}"/>
              </a:ext>
            </a:extLst>
          </p:cNvPr>
          <p:cNvSpPr/>
          <p:nvPr userDrawn="1"/>
        </p:nvSpPr>
        <p:spPr>
          <a:xfrm>
            <a:off x="0" y="2707678"/>
            <a:ext cx="12192000" cy="2995808"/>
          </a:xfrm>
          <a:custGeom>
            <a:avLst/>
            <a:gdLst>
              <a:gd name="connsiteX0" fmla="*/ 75465 w 9144000"/>
              <a:gd name="connsiteY0" fmla="*/ 1220801 h 2246856"/>
              <a:gd name="connsiteX1" fmla="*/ 2401545 w 9144000"/>
              <a:gd name="connsiteY1" fmla="*/ 1992275 h 2246856"/>
              <a:gd name="connsiteX2" fmla="*/ 48611 w 9144000"/>
              <a:gd name="connsiteY2" fmla="*/ 1358732 h 2246856"/>
              <a:gd name="connsiteX3" fmla="*/ 0 w 9144000"/>
              <a:gd name="connsiteY3" fmla="*/ 1360190 h 2246856"/>
              <a:gd name="connsiteX4" fmla="*/ 0 w 9144000"/>
              <a:gd name="connsiteY4" fmla="*/ 1220948 h 2246856"/>
              <a:gd name="connsiteX5" fmla="*/ 0 w 9144000"/>
              <a:gd name="connsiteY5" fmla="*/ 932112 h 2246856"/>
              <a:gd name="connsiteX6" fmla="*/ 184018 w 9144000"/>
              <a:gd name="connsiteY6" fmla="*/ 951532 h 2246856"/>
              <a:gd name="connsiteX7" fmla="*/ 2339206 w 9144000"/>
              <a:gd name="connsiteY7" fmla="*/ 1945314 h 2246856"/>
              <a:gd name="connsiteX8" fmla="*/ 115341 w 9144000"/>
              <a:gd name="connsiteY8" fmla="*/ 1085384 h 2246856"/>
              <a:gd name="connsiteX9" fmla="*/ 0 w 9144000"/>
              <a:gd name="connsiteY9" fmla="*/ 1077547 h 2246856"/>
              <a:gd name="connsiteX10" fmla="*/ 5599046 w 9144000"/>
              <a:gd name="connsiteY10" fmla="*/ 896769 h 2246856"/>
              <a:gd name="connsiteX11" fmla="*/ 6485913 w 9144000"/>
              <a:gd name="connsiteY11" fmla="*/ 1206134 h 2246856"/>
              <a:gd name="connsiteX12" fmla="*/ 6485913 w 9144000"/>
              <a:gd name="connsiteY12" fmla="*/ 1206323 h 2246856"/>
              <a:gd name="connsiteX13" fmla="*/ 5262052 w 9144000"/>
              <a:gd name="connsiteY13" fmla="*/ 1381788 h 2246856"/>
              <a:gd name="connsiteX14" fmla="*/ 3948946 w 9144000"/>
              <a:gd name="connsiteY14" fmla="*/ 2062858 h 2246856"/>
              <a:gd name="connsiteX15" fmla="*/ 3030908 w 9144000"/>
              <a:gd name="connsiteY15" fmla="*/ 2241062 h 2246856"/>
              <a:gd name="connsiteX16" fmla="*/ 2401356 w 9144000"/>
              <a:gd name="connsiteY16" fmla="*/ 1992275 h 2246856"/>
              <a:gd name="connsiteX17" fmla="*/ 3424556 w 9144000"/>
              <a:gd name="connsiteY17" fmla="*/ 1842039 h 2246856"/>
              <a:gd name="connsiteX18" fmla="*/ 4734914 w 9144000"/>
              <a:gd name="connsiteY18" fmla="*/ 1107772 h 2246856"/>
              <a:gd name="connsiteX19" fmla="*/ 5599046 w 9144000"/>
              <a:gd name="connsiteY19" fmla="*/ 896769 h 2246856"/>
              <a:gd name="connsiteX20" fmla="*/ 9144000 w 9144000"/>
              <a:gd name="connsiteY20" fmla="*/ 679755 h 2246856"/>
              <a:gd name="connsiteX21" fmla="*/ 9144000 w 9144000"/>
              <a:gd name="connsiteY21" fmla="*/ 855699 h 2246856"/>
              <a:gd name="connsiteX22" fmla="*/ 8219858 w 9144000"/>
              <a:gd name="connsiteY22" fmla="*/ 1346166 h 2246856"/>
              <a:gd name="connsiteX23" fmla="*/ 6835032 w 9144000"/>
              <a:gd name="connsiteY23" fmla="*/ 1461157 h 2246856"/>
              <a:gd name="connsiteX24" fmla="*/ 8199299 w 9144000"/>
              <a:gd name="connsiteY24" fmla="*/ 1228338 h 2246856"/>
              <a:gd name="connsiteX25" fmla="*/ 0 w 9144000"/>
              <a:gd name="connsiteY25" fmla="*/ 634918 h 2246856"/>
              <a:gd name="connsiteX26" fmla="*/ 230952 w 9144000"/>
              <a:gd name="connsiteY26" fmla="*/ 660354 h 2246856"/>
              <a:gd name="connsiteX27" fmla="*/ 2292120 w 9144000"/>
              <a:gd name="connsiteY27" fmla="*/ 1892496 h 2246856"/>
              <a:gd name="connsiteX28" fmla="*/ 206890 w 9144000"/>
              <a:gd name="connsiteY28" fmla="*/ 805932 h 2246856"/>
              <a:gd name="connsiteX29" fmla="*/ 0 w 9144000"/>
              <a:gd name="connsiteY29" fmla="*/ 783537 h 2246856"/>
              <a:gd name="connsiteX30" fmla="*/ 9144000 w 9144000"/>
              <a:gd name="connsiteY30" fmla="*/ 336776 h 2246856"/>
              <a:gd name="connsiteX31" fmla="*/ 9144000 w 9144000"/>
              <a:gd name="connsiteY31" fmla="*/ 507930 h 2246856"/>
              <a:gd name="connsiteX32" fmla="*/ 7983195 w 9144000"/>
              <a:gd name="connsiteY32" fmla="*/ 1230607 h 2246856"/>
              <a:gd name="connsiteX33" fmla="*/ 6686100 w 9144000"/>
              <a:gd name="connsiteY33" fmla="*/ 1342858 h 2246856"/>
              <a:gd name="connsiteX34" fmla="*/ 7924457 w 9144000"/>
              <a:gd name="connsiteY34" fmla="*/ 1131111 h 2246856"/>
              <a:gd name="connsiteX35" fmla="*/ 9133957 w 9144000"/>
              <a:gd name="connsiteY35" fmla="*/ 343267 h 2246856"/>
              <a:gd name="connsiteX36" fmla="*/ 9144000 w 9144000"/>
              <a:gd name="connsiteY36" fmla="*/ 0 h 2246856"/>
              <a:gd name="connsiteX37" fmla="*/ 9144000 w 9144000"/>
              <a:gd name="connsiteY37" fmla="*/ 169983 h 2246856"/>
              <a:gd name="connsiteX38" fmla="*/ 9141500 w 9144000"/>
              <a:gd name="connsiteY38" fmla="*/ 171717 h 2246856"/>
              <a:gd name="connsiteX39" fmla="*/ 7681351 w 9144000"/>
              <a:gd name="connsiteY39" fmla="*/ 1160591 h 2246856"/>
              <a:gd name="connsiteX40" fmla="*/ 6485913 w 9144000"/>
              <a:gd name="connsiteY40" fmla="*/ 1206134 h 2246856"/>
              <a:gd name="connsiteX41" fmla="*/ 7643740 w 9144000"/>
              <a:gd name="connsiteY41" fmla="*/ 1049189 h 2246856"/>
              <a:gd name="connsiteX42" fmla="*/ 8830271 w 9144000"/>
              <a:gd name="connsiteY42" fmla="*/ 219584 h 224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44000" h="2246856">
                <a:moveTo>
                  <a:pt x="75465" y="1220801"/>
                </a:moveTo>
                <a:cubicBezTo>
                  <a:pt x="976487" y="1256641"/>
                  <a:pt x="1657416" y="1835395"/>
                  <a:pt x="2401545" y="1992275"/>
                </a:cubicBezTo>
                <a:cubicBezTo>
                  <a:pt x="1604124" y="1916537"/>
                  <a:pt x="931939" y="1369096"/>
                  <a:pt x="48611" y="1358732"/>
                </a:cubicBezTo>
                <a:lnTo>
                  <a:pt x="0" y="1360190"/>
                </a:lnTo>
                <a:lnTo>
                  <a:pt x="0" y="1220948"/>
                </a:lnTo>
                <a:close/>
                <a:moveTo>
                  <a:pt x="0" y="932112"/>
                </a:moveTo>
                <a:lnTo>
                  <a:pt x="184018" y="951532"/>
                </a:lnTo>
                <a:cubicBezTo>
                  <a:pt x="1352510" y="1111199"/>
                  <a:pt x="1773248" y="1716771"/>
                  <a:pt x="2339206" y="1945314"/>
                </a:cubicBezTo>
                <a:cubicBezTo>
                  <a:pt x="1805401" y="1812618"/>
                  <a:pt x="1092319" y="1189118"/>
                  <a:pt x="115341" y="1085384"/>
                </a:cubicBezTo>
                <a:lnTo>
                  <a:pt x="0" y="1077547"/>
                </a:lnTo>
                <a:close/>
                <a:moveTo>
                  <a:pt x="5599046" y="896769"/>
                </a:moveTo>
                <a:cubicBezTo>
                  <a:pt x="5920596" y="895410"/>
                  <a:pt x="6245935" y="980780"/>
                  <a:pt x="6485913" y="1206134"/>
                </a:cubicBezTo>
                <a:lnTo>
                  <a:pt x="6485913" y="1206323"/>
                </a:lnTo>
                <a:cubicBezTo>
                  <a:pt x="6202638" y="1093977"/>
                  <a:pt x="5676165" y="1122229"/>
                  <a:pt x="5262052" y="1381788"/>
                </a:cubicBezTo>
                <a:lnTo>
                  <a:pt x="3948946" y="2062858"/>
                </a:lnTo>
                <a:cubicBezTo>
                  <a:pt x="3630711" y="2212148"/>
                  <a:pt x="3318635" y="2265818"/>
                  <a:pt x="3030908" y="2241062"/>
                </a:cubicBezTo>
                <a:cubicBezTo>
                  <a:pt x="2789792" y="2220369"/>
                  <a:pt x="2592068" y="2129283"/>
                  <a:pt x="2401356" y="1992275"/>
                </a:cubicBezTo>
                <a:cubicBezTo>
                  <a:pt x="2886334" y="2046322"/>
                  <a:pt x="3114375" y="1986038"/>
                  <a:pt x="3424556" y="1842039"/>
                </a:cubicBezTo>
                <a:lnTo>
                  <a:pt x="4734914" y="1107772"/>
                </a:lnTo>
                <a:cubicBezTo>
                  <a:pt x="4959734" y="986213"/>
                  <a:pt x="5277495" y="898127"/>
                  <a:pt x="5599046" y="896769"/>
                </a:cubicBezTo>
                <a:close/>
                <a:moveTo>
                  <a:pt x="9144000" y="679755"/>
                </a:moveTo>
                <a:lnTo>
                  <a:pt x="9144000" y="855699"/>
                </a:lnTo>
                <a:lnTo>
                  <a:pt x="8219858" y="1346166"/>
                </a:lnTo>
                <a:cubicBezTo>
                  <a:pt x="7594000" y="1645220"/>
                  <a:pt x="7239102" y="1691898"/>
                  <a:pt x="6835032" y="1461157"/>
                </a:cubicBezTo>
                <a:cubicBezTo>
                  <a:pt x="7306273" y="1632087"/>
                  <a:pt x="7708921" y="1488749"/>
                  <a:pt x="8199299" y="1228338"/>
                </a:cubicBezTo>
                <a:close/>
                <a:moveTo>
                  <a:pt x="0" y="634918"/>
                </a:moveTo>
                <a:lnTo>
                  <a:pt x="230952" y="660354"/>
                </a:lnTo>
                <a:cubicBezTo>
                  <a:pt x="1395259" y="830711"/>
                  <a:pt x="1782030" y="1526118"/>
                  <a:pt x="2292120" y="1892496"/>
                </a:cubicBezTo>
                <a:cubicBezTo>
                  <a:pt x="1732557" y="1623382"/>
                  <a:pt x="1367925" y="971259"/>
                  <a:pt x="206890" y="805932"/>
                </a:cubicBezTo>
                <a:lnTo>
                  <a:pt x="0" y="783537"/>
                </a:lnTo>
                <a:close/>
                <a:moveTo>
                  <a:pt x="9144000" y="336776"/>
                </a:moveTo>
                <a:lnTo>
                  <a:pt x="9144000" y="507930"/>
                </a:lnTo>
                <a:lnTo>
                  <a:pt x="7983195" y="1230607"/>
                </a:lnTo>
                <a:cubicBezTo>
                  <a:pt x="7595611" y="1463708"/>
                  <a:pt x="7113571" y="1590606"/>
                  <a:pt x="6686100" y="1342858"/>
                </a:cubicBezTo>
                <a:cubicBezTo>
                  <a:pt x="7023567" y="1450386"/>
                  <a:pt x="7467901" y="1447930"/>
                  <a:pt x="7924457" y="1131111"/>
                </a:cubicBezTo>
                <a:cubicBezTo>
                  <a:pt x="8036457" y="1053265"/>
                  <a:pt x="8837502" y="534913"/>
                  <a:pt x="9133957" y="343267"/>
                </a:cubicBezTo>
                <a:close/>
                <a:moveTo>
                  <a:pt x="9144000" y="0"/>
                </a:moveTo>
                <a:lnTo>
                  <a:pt x="9144000" y="169983"/>
                </a:lnTo>
                <a:lnTo>
                  <a:pt x="9141500" y="171717"/>
                </a:lnTo>
                <a:cubicBezTo>
                  <a:pt x="8781210" y="421372"/>
                  <a:pt x="7808517" y="1093416"/>
                  <a:pt x="7681351" y="1160591"/>
                </a:cubicBezTo>
                <a:cubicBezTo>
                  <a:pt x="7524840" y="1243268"/>
                  <a:pt x="7059473" y="1519740"/>
                  <a:pt x="6485913" y="1206134"/>
                </a:cubicBezTo>
                <a:cubicBezTo>
                  <a:pt x="6878708" y="1368843"/>
                  <a:pt x="7309779" y="1278890"/>
                  <a:pt x="7643740" y="1049189"/>
                </a:cubicBezTo>
                <a:lnTo>
                  <a:pt x="8830271" y="219584"/>
                </a:lnTo>
                <a:close/>
              </a:path>
            </a:pathLst>
          </a:custGeom>
          <a:solidFill>
            <a:srgbClr val="002677"/>
          </a:solidFill>
          <a:ln w="9181" cap="flat">
            <a:noFill/>
            <a:prstDash val="solid"/>
            <a:miter/>
          </a:ln>
        </p:spPr>
        <p:txBody>
          <a:bodyPr wrap="square" rtlCol="0" anchor="ctr">
            <a:noAutofit/>
          </a:bodyPr>
          <a:lstStyle/>
          <a:p>
            <a:r>
              <a:rPr lang="en-US"/>
              <a:t>  </a:t>
            </a:r>
          </a:p>
        </p:txBody>
      </p:sp>
      <p:pic>
        <p:nvPicPr>
          <p:cNvPr id="13" name="Picture 12" descr="A close up of a sign&#10;&#10;Description automatically generated">
            <a:extLst>
              <a:ext uri="{FF2B5EF4-FFF2-40B4-BE49-F238E27FC236}">
                <a16:creationId xmlns:a16="http://schemas.microsoft.com/office/drawing/2014/main" id="{8316987A-B8A2-D448-BB0E-051CA963293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156884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2208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3" y="469286"/>
            <a:ext cx="11082528" cy="109447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101659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1096841"/>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lvl="0"/>
            <a:endParaRPr lang="en-US"/>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lvl="0"/>
            <a:endParaRPr lang="en-US"/>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7934692" y="6242305"/>
            <a:ext cx="3277715"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Tree>
    <p:extLst>
      <p:ext uri="{BB962C8B-B14F-4D97-AF65-F5344CB8AC3E}">
        <p14:creationId xmlns:p14="http://schemas.microsoft.com/office/powerpoint/2010/main" val="2831606658"/>
      </p:ext>
    </p:extLst>
  </p:cSld>
  <p:clrMapOvr>
    <a:masterClrMapping/>
  </p:clrMapOvr>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5"/>
            <a:ext cx="11097749" cy="105638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503347" y="2999232"/>
            <a:ext cx="11230899" cy="2680157"/>
          </a:xfrm>
          <a:noFill/>
        </p:spPr>
        <p:txBody>
          <a:bodyPr lIns="228600" tIns="54864" rIns="228600" bIns="0" anchor="ctr"/>
          <a:lstStyle>
            <a:lvl1pPr marL="0" indent="0" algn="ctr">
              <a:buNone/>
              <a:defRPr>
                <a:solidFill>
                  <a:schemeClr val="accent1"/>
                </a:solidFill>
              </a:defRPr>
            </a:lvl1pPr>
          </a:lstStyle>
          <a:p>
            <a:endParaRPr lang="en-US"/>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7930558"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Tree>
    <p:extLst>
      <p:ext uri="{BB962C8B-B14F-4D97-AF65-F5344CB8AC3E}">
        <p14:creationId xmlns:p14="http://schemas.microsoft.com/office/powerpoint/2010/main" val="3503568283"/>
      </p:ext>
    </p:extLst>
  </p:cSld>
  <p:clrMapOvr>
    <a:masterClrMapping/>
  </p:clrMapOvr>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30558" y="6241565"/>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Tree>
    <p:extLst>
      <p:ext uri="{BB962C8B-B14F-4D97-AF65-F5344CB8AC3E}">
        <p14:creationId xmlns:p14="http://schemas.microsoft.com/office/powerpoint/2010/main" val="3692912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3" y="469286"/>
            <a:ext cx="5364480" cy="1096841"/>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828800"/>
            <a:ext cx="5364480" cy="3864696"/>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10064">
              <a:lnSpc>
                <a:spcPct val="100000"/>
              </a:lnSpc>
              <a:spcBef>
                <a:spcPts val="0"/>
              </a:spcBef>
              <a:spcAft>
                <a:spcPts val="800"/>
              </a:spcAft>
              <a:buClr>
                <a:schemeClr val="accent1"/>
              </a:buClr>
              <a:buFont typeface="System Font Regular"/>
              <a:buChar char="-"/>
              <a:tabLst/>
              <a:defRPr sz="1900">
                <a:solidFill>
                  <a:schemeClr val="accent1"/>
                </a:solidFill>
              </a:defRPr>
            </a:lvl2pPr>
            <a:lvl3pPr marL="408507" indent="-118530">
              <a:lnSpc>
                <a:spcPct val="100000"/>
              </a:lnSpc>
              <a:spcBef>
                <a:spcPts val="0"/>
              </a:spcBef>
              <a:spcAft>
                <a:spcPts val="800"/>
              </a:spcAft>
              <a:buClr>
                <a:schemeClr val="accent1"/>
              </a:buClr>
              <a:tabLst/>
              <a:defRPr sz="1600">
                <a:solidFill>
                  <a:schemeClr val="accent1"/>
                </a:solidFill>
              </a:defRPr>
            </a:lvl3pPr>
            <a:lvl4pPr marL="527037"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66734" indent="-118530">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
            <a:ext cx="5979381" cy="6857999"/>
          </a:xfrm>
          <a:solidFill>
            <a:schemeClr val="tx2"/>
          </a:solidFill>
        </p:spPr>
        <p:txBody>
          <a:bodyPr anchor="ctr"/>
          <a:lstStyle>
            <a:lvl1pPr marL="0" indent="0" algn="ctr">
              <a:buNone/>
              <a:defRPr sz="16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solidFill>
                  <a:schemeClr val="bg2"/>
                </a:solidFill>
              </a:defRPr>
            </a:lvl1pPr>
          </a:lstStyle>
          <a:p>
            <a:fld id="{66DE20E4-D496-034F-914D-F7F15B93E95B}" type="slidenum">
              <a:rPr lang="en-US" smtClean="0"/>
              <a:pPr/>
              <a:t>‹#›</a:t>
            </a:fld>
            <a:endParaRPr lang="en-US"/>
          </a:p>
        </p:txBody>
      </p:sp>
    </p:spTree>
    <p:extLst>
      <p:ext uri="{BB962C8B-B14F-4D97-AF65-F5344CB8AC3E}">
        <p14:creationId xmlns:p14="http://schemas.microsoft.com/office/powerpoint/2010/main" val="185894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462618"/>
            <a:ext cx="5369781" cy="4596329"/>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Tree>
    <p:extLst>
      <p:ext uri="{BB962C8B-B14F-4D97-AF65-F5344CB8AC3E}">
        <p14:creationId xmlns:p14="http://schemas.microsoft.com/office/powerpoint/2010/main" val="272073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2866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577425"/>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462618"/>
            <a:ext cx="5364480"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latin typeface="+mn-lt"/>
              </a:defRPr>
            </a:lvl1pPr>
            <a:lvl2pPr marL="268811" indent="-129114">
              <a:lnSpc>
                <a:spcPct val="100000"/>
              </a:lnSpc>
              <a:spcBef>
                <a:spcPts val="0"/>
              </a:spcBef>
              <a:spcAft>
                <a:spcPts val="800"/>
              </a:spcAft>
              <a:buClr>
                <a:schemeClr val="accent1"/>
              </a:buClr>
              <a:buFont typeface="System Font Regular"/>
              <a:buChar char="-"/>
              <a:tabLst/>
              <a:defRPr sz="1900">
                <a:solidFill>
                  <a:schemeClr val="accent1"/>
                </a:solidFill>
                <a:latin typeface="+mn-lt"/>
              </a:defRPr>
            </a:lvl2pPr>
            <a:lvl3pPr marL="397923" indent="-118530">
              <a:lnSpc>
                <a:spcPct val="100000"/>
              </a:lnSpc>
              <a:spcBef>
                <a:spcPts val="0"/>
              </a:spcBef>
              <a:spcAft>
                <a:spcPts val="800"/>
              </a:spcAft>
              <a:buClr>
                <a:schemeClr val="accent1"/>
              </a:buClr>
              <a:tabLst/>
              <a:defRPr sz="1600">
                <a:solidFill>
                  <a:schemeClr val="accent1"/>
                </a:solidFill>
                <a:latin typeface="+mn-lt"/>
              </a:defRPr>
            </a:lvl3pPr>
            <a:lvl4pPr marL="527037" indent="-129114">
              <a:lnSpc>
                <a:spcPct val="100000"/>
              </a:lnSpc>
              <a:spcBef>
                <a:spcPts val="0"/>
              </a:spcBef>
              <a:spcAft>
                <a:spcPts val="800"/>
              </a:spcAft>
              <a:buClr>
                <a:schemeClr val="accent1"/>
              </a:buClr>
              <a:buFont typeface="System Font Regular"/>
              <a:buChar char="-"/>
              <a:tabLst/>
              <a:defRPr sz="1500">
                <a:solidFill>
                  <a:schemeClr val="accent1"/>
                </a:solidFill>
                <a:latin typeface="+mn-lt"/>
              </a:defRPr>
            </a:lvl4pPr>
            <a:lvl5pPr marL="666734" indent="-129114">
              <a:lnSpc>
                <a:spcPct val="100000"/>
              </a:lnSpc>
              <a:spcBef>
                <a:spcPts val="0"/>
              </a:spcBef>
              <a:spcAft>
                <a:spcPts val="800"/>
              </a:spcAft>
              <a:buClr>
                <a:schemeClr val="accent1"/>
              </a:buClr>
              <a:tabLst/>
              <a:defRPr sz="140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1746568"/>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Tree>
    <p:extLst>
      <p:ext uri="{BB962C8B-B14F-4D97-AF65-F5344CB8AC3E}">
        <p14:creationId xmlns:p14="http://schemas.microsoft.com/office/powerpoint/2010/main" val="61667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959612"/>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2128754"/>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499872" y="1828800"/>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88215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39"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pic>
        <p:nvPicPr>
          <p:cNvPr id="15" name="Picture 14" descr="A close up of a sign&#10;&#10;Description automatically generated">
            <a:extLst>
              <a:ext uri="{FF2B5EF4-FFF2-40B4-BE49-F238E27FC236}">
                <a16:creationId xmlns:a16="http://schemas.microsoft.com/office/drawing/2014/main" id="{6308ECCF-E72D-0149-9005-B10DBD6FAA5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3827890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426464"/>
            <a:ext cx="5181600" cy="4291584"/>
          </a:xfrm>
        </p:spPr>
        <p:txBody>
          <a:bodyPr anchor="ctr"/>
          <a:lstStyle>
            <a:lvl1pPr marL="0" indent="0" algn="ctr">
              <a:buNone/>
              <a:defRPr sz="12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Tree>
    <p:extLst>
      <p:ext uri="{BB962C8B-B14F-4D97-AF65-F5344CB8AC3E}">
        <p14:creationId xmlns:p14="http://schemas.microsoft.com/office/powerpoint/2010/main" val="3175634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792224"/>
            <a:ext cx="5181600" cy="3901440"/>
          </a:xfrm>
        </p:spPr>
        <p:txBody>
          <a:bodyPr anchor="ctr"/>
          <a:lstStyle>
            <a:lvl1pPr marL="0" indent="0" algn="ctr">
              <a:buNone/>
              <a:defRPr sz="12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69757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3" y="1463041"/>
            <a:ext cx="4702895"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58227" indent="-112181">
              <a:lnSpc>
                <a:spcPct val="100000"/>
              </a:lnSpc>
              <a:spcBef>
                <a:spcPts val="0"/>
              </a:spcBef>
              <a:spcAft>
                <a:spcPts val="800"/>
              </a:spcAft>
              <a:buClr>
                <a:schemeClr val="accent1"/>
              </a:buClr>
              <a:buFont typeface="System Font Regular"/>
              <a:buChar char="-"/>
              <a:tabLst/>
              <a:defRPr sz="1900">
                <a:solidFill>
                  <a:schemeClr val="accent1"/>
                </a:solidFill>
              </a:defRPr>
            </a:lvl2pPr>
            <a:lvl3pPr marL="376757" indent="-107948">
              <a:lnSpc>
                <a:spcPct val="100000"/>
              </a:lnSpc>
              <a:spcBef>
                <a:spcPts val="0"/>
              </a:spcBef>
              <a:spcAft>
                <a:spcPts val="800"/>
              </a:spcAft>
              <a:buClr>
                <a:schemeClr val="accent1"/>
              </a:buClr>
              <a:tabLst/>
              <a:defRPr sz="1600">
                <a:solidFill>
                  <a:schemeClr val="accent1"/>
                </a:solidFill>
              </a:defRPr>
            </a:lvl3pPr>
            <a:lvl4pPr marL="484705"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118530">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93267" y="1461449"/>
            <a:ext cx="6278880" cy="4218432"/>
          </a:xfrm>
        </p:spPr>
        <p:txBody>
          <a:bodyPr anchor="ctr"/>
          <a:lstStyle>
            <a:lvl1pPr marL="0" indent="0" algn="ctr">
              <a:buNone/>
              <a:defRPr sz="12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Tree>
    <p:extLst>
      <p:ext uri="{BB962C8B-B14F-4D97-AF65-F5344CB8AC3E}">
        <p14:creationId xmlns:p14="http://schemas.microsoft.com/office/powerpoint/2010/main" val="199906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88864" y="1828801"/>
            <a:ext cx="6278880" cy="3864864"/>
          </a:xfrm>
        </p:spPr>
        <p:txBody>
          <a:bodyPr anchor="ctr"/>
          <a:lstStyle>
            <a:lvl1pPr marL="0" indent="0" algn="ctr">
              <a:buNone/>
              <a:defRPr sz="12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499873" y="1828802"/>
            <a:ext cx="4702895"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10274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280160"/>
            <a:ext cx="11192256" cy="4413504"/>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7"/>
            <a:ext cx="11082528" cy="694893"/>
          </a:xfrm>
        </p:spPr>
        <p:txBody>
          <a:bodyPr/>
          <a:lstStyle>
            <a:lvl1pPr>
              <a:lnSpc>
                <a:spcPct val="100000"/>
              </a:lnSpc>
              <a:defRPr sz="3200"/>
            </a:lvl1pPr>
          </a:lstStyle>
          <a:p>
            <a:r>
              <a:rPr lang="en-US"/>
              <a:t>Click to add a title style</a:t>
            </a:r>
          </a:p>
        </p:txBody>
      </p:sp>
    </p:spTree>
    <p:extLst>
      <p:ext uri="{BB962C8B-B14F-4D97-AF65-F5344CB8AC3E}">
        <p14:creationId xmlns:p14="http://schemas.microsoft.com/office/powerpoint/2010/main" val="1234019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670304"/>
            <a:ext cx="11192256" cy="4023360"/>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27824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36345" y="6241565"/>
            <a:ext cx="3283772" cy="366183"/>
          </a:xfrm>
          <a:prstGeom prst="rect">
            <a:avLst/>
          </a:prstGeom>
        </p:spPr>
        <p:txBody>
          <a:bodyPr vert="horz" lIns="91440" tIns="45720" rIns="91440" bIns="45720" rtlCol="0" anchor="ctr"/>
          <a:lstStyle>
            <a:lvl1pPr algn="r">
              <a:buClr>
                <a:schemeClr val="accent1"/>
              </a:buClr>
              <a:defRPr sz="1067">
                <a:solidFill>
                  <a:schemeClr val="accent1"/>
                </a:solidFill>
              </a:defRPr>
            </a:lvl1pPr>
          </a:lstStyle>
          <a:p>
            <a:r>
              <a:rPr lang="en-US"/>
              <a:t>Footer</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2100304" y="1882026"/>
            <a:ext cx="7909277" cy="3093949"/>
          </a:xfrm>
        </p:spPr>
        <p:txBody>
          <a:bodyPr anchor="ctr" anchorCtr="0"/>
          <a:lstStyle>
            <a:lvl1pPr marL="256111" indent="-256111">
              <a:spcBef>
                <a:spcPts val="800"/>
              </a:spcBef>
              <a:spcAft>
                <a:spcPts val="400"/>
              </a:spcAft>
              <a:buClr>
                <a:schemeClr val="accent1"/>
              </a:buClr>
              <a:buFont typeface="+mj-lt"/>
              <a:buAutoNum type="arabicPeriod"/>
              <a:tabLst/>
              <a:defRPr sz="1900"/>
            </a:lvl1pPr>
            <a:lvl2pPr marL="396875" indent="-149225">
              <a:spcBef>
                <a:spcPts val="0"/>
              </a:spcBef>
              <a:spcAft>
                <a:spcPts val="400"/>
              </a:spcAft>
              <a:buClr>
                <a:schemeClr val="accent1"/>
              </a:buClr>
              <a:buFont typeface="Arial" panose="020B0604020202020204" pitchFamily="34" charset="0"/>
              <a:buChar char="•"/>
              <a:tabLst/>
              <a:defRPr sz="1700"/>
            </a:lvl2pPr>
            <a:lvl3pPr marL="520687" indent="-304792">
              <a:spcBef>
                <a:spcPts val="0"/>
              </a:spcBef>
              <a:spcAft>
                <a:spcPts val="400"/>
              </a:spcAft>
              <a:buFont typeface="+mj-lt"/>
              <a:buAutoNum type="arabicPeriod"/>
              <a:defRPr sz="1467"/>
            </a:lvl3pPr>
            <a:lvl4pPr marL="626518" indent="-304792">
              <a:spcBef>
                <a:spcPts val="0"/>
              </a:spcBef>
              <a:spcAft>
                <a:spcPts val="400"/>
              </a:spcAft>
              <a:buFont typeface="+mj-lt"/>
              <a:buAutoNum type="arabicPeriod"/>
              <a:defRPr sz="1400"/>
            </a:lvl4pPr>
            <a:lvl5pPr marL="719649" indent="-304792">
              <a:spcBef>
                <a:spcPts val="0"/>
              </a:spcBef>
              <a:spcAft>
                <a:spcPts val="400"/>
              </a:spcAft>
              <a:buFont typeface="+mj-lt"/>
              <a:buAutoNum type="arabicPeriod"/>
              <a:defRPr sz="1333"/>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96505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1174581" y="73259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1174581" y="2073665"/>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1174581" y="3414239"/>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1174581" y="475431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Footer</a:t>
            </a:r>
          </a:p>
        </p:txBody>
      </p:sp>
    </p:spTree>
    <p:extLst>
      <p:ext uri="{BB962C8B-B14F-4D97-AF65-F5344CB8AC3E}">
        <p14:creationId xmlns:p14="http://schemas.microsoft.com/office/powerpoint/2010/main" val="1105637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Footer</a:t>
            </a:r>
          </a:p>
        </p:txBody>
      </p:sp>
    </p:spTree>
    <p:extLst>
      <p:ext uri="{BB962C8B-B14F-4D97-AF65-F5344CB8AC3E}">
        <p14:creationId xmlns:p14="http://schemas.microsoft.com/office/powerpoint/2010/main" val="3007000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lumMod val="60000"/>
              <a:lumOff val="40000"/>
            </a:schemeClr>
          </a:solidFill>
        </p:spPr>
        <p:txBody>
          <a:bodyPr anchor="ctr"/>
          <a:lstStyle>
            <a:lvl1pPr marL="0" indent="0" algn="ctr">
              <a:buNone/>
              <a:defRPr/>
            </a:lvl1pPr>
          </a:lstStyle>
          <a:p>
            <a:endParaRPr lang="en-US"/>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69405"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1840736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pic>
        <p:nvPicPr>
          <p:cNvPr id="14" name="Picture 13" descr="A close up of a sign&#10;&#10;Description automatically generated">
            <a:extLst>
              <a:ext uri="{FF2B5EF4-FFF2-40B4-BE49-F238E27FC236}">
                <a16:creationId xmlns:a16="http://schemas.microsoft.com/office/drawing/2014/main" id="{75826C9D-8CE1-F048-A801-96B766969B7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2846037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pPr/>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9493" y="6241565"/>
            <a:ext cx="3283772" cy="366183"/>
          </a:xfrm>
          <a:prstGeom prst="rect">
            <a:avLst/>
          </a:prstGeom>
        </p:spPr>
        <p:txBody>
          <a:bodyPr vert="horz" lIns="91440" tIns="45720" rIns="91440" bIns="45720" rtlCol="0" anchor="ctr"/>
          <a:lstStyle>
            <a:lvl1pPr algn="r">
              <a:defRPr sz="1067">
                <a:solidFill>
                  <a:schemeClr val="bg1"/>
                </a:solidFill>
              </a:defRPr>
            </a:lvl1pPr>
          </a:lstStyle>
          <a:p>
            <a:r>
              <a:rPr lang="en-US"/>
              <a:t>Footer</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7208903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1"/>
      </p:bgRef>
    </p:bg>
    <p:spTree>
      <p:nvGrpSpPr>
        <p:cNvPr id="1" name=""/>
        <p:cNvGrpSpPr/>
        <p:nvPr/>
      </p:nvGrpSpPr>
      <p:grpSpPr>
        <a:xfrm>
          <a:off x="0" y="0"/>
          <a:ext cx="0" cy="0"/>
          <a:chOff x="0" y="0"/>
          <a:chExt cx="0" cy="0"/>
        </a:xfrm>
      </p:grpSpPr>
      <p:pic>
        <p:nvPicPr>
          <p:cNvPr id="28" name="U-Mark">
            <a:extLst>
              <a:ext uri="{FF2B5EF4-FFF2-40B4-BE49-F238E27FC236}">
                <a16:creationId xmlns:a16="http://schemas.microsoft.com/office/drawing/2014/main" id="{9CBD99DE-AFC2-04FC-8E01-40CE814061A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595134" y="594608"/>
            <a:ext cx="327350" cy="567660"/>
          </a:xfrm>
          <a:prstGeom prst="rect">
            <a:avLst/>
          </a:prstGeom>
        </p:spPr>
      </p:pic>
      <p:sp>
        <p:nvSpPr>
          <p:cNvPr id="2" name="Title Placeholder">
            <a:extLst>
              <a:ext uri="{FF2B5EF4-FFF2-40B4-BE49-F238E27FC236}">
                <a16:creationId xmlns:a16="http://schemas.microsoft.com/office/drawing/2014/main" id="{2B6F8673-A350-8ED6-2D6B-C5F39410EDFC}"/>
              </a:ext>
            </a:extLst>
          </p:cNvPr>
          <p:cNvSpPr>
            <a:spLocks noGrp="1"/>
          </p:cNvSpPr>
          <p:nvPr>
            <p:ph type="title" hasCustomPrompt="1"/>
          </p:nvPr>
        </p:nvSpPr>
        <p:spPr bwMode="gray">
          <a:xfrm>
            <a:off x="597065" y="2964825"/>
            <a:ext cx="8686800" cy="1329595"/>
          </a:xfrm>
        </p:spPr>
        <p:txBody>
          <a:bodyPr anchor="b"/>
          <a:lstStyle>
            <a:lvl1pPr>
              <a:defRPr sz="4800"/>
            </a:lvl1pPr>
          </a:lstStyle>
          <a:p>
            <a:r>
              <a:rPr lang="en-US"/>
              <a:t>Section title; Georgia 48pt, sentence case</a:t>
            </a:r>
          </a:p>
        </p:txBody>
      </p:sp>
      <p:sp>
        <p:nvSpPr>
          <p:cNvPr id="3" name="Subtitle Placeholder">
            <a:extLst>
              <a:ext uri="{FF2B5EF4-FFF2-40B4-BE49-F238E27FC236}">
                <a16:creationId xmlns:a16="http://schemas.microsoft.com/office/drawing/2014/main" id="{2117FC60-27A6-B186-7DB5-66F881CAAB88}"/>
              </a:ext>
            </a:extLst>
          </p:cNvPr>
          <p:cNvSpPr>
            <a:spLocks noGrp="1"/>
          </p:cNvSpPr>
          <p:nvPr>
            <p:ph type="body" idx="1" hasCustomPrompt="1"/>
          </p:nvPr>
        </p:nvSpPr>
        <p:spPr bwMode="gray">
          <a:xfrm>
            <a:off x="597065" y="4488567"/>
            <a:ext cx="8686800" cy="307777"/>
          </a:xfrm>
        </p:spPr>
        <p:txBody>
          <a:bodyPr>
            <a:spAutoFit/>
          </a:bodyPr>
          <a:lstStyle>
            <a:lvl1pPr marL="0" indent="0">
              <a:spcBef>
                <a:spcPts val="0"/>
              </a:spcBef>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Section subtitle (optional); Arial 20pt, sentence case, max. 3 lines</a:t>
            </a:r>
          </a:p>
        </p:txBody>
      </p:sp>
      <p:sp>
        <p:nvSpPr>
          <p:cNvPr id="4" name="Copyright Cover">
            <a:extLst>
              <a:ext uri="{FF2B5EF4-FFF2-40B4-BE49-F238E27FC236}">
                <a16:creationId xmlns:a16="http://schemas.microsoft.com/office/drawing/2014/main" id="{3C36C0E0-60DE-4377-3599-32AFBD774D15}"/>
              </a:ext>
              <a:ext uri="{C183D7F6-B498-43B3-948B-1728B52AA6E4}">
                <adec:decorative xmlns:adec="http://schemas.microsoft.com/office/drawing/2017/decorative" val="1"/>
              </a:ext>
            </a:extLst>
          </p:cNvPr>
          <p:cNvSpPr/>
          <p:nvPr userDrawn="1"/>
        </p:nvSpPr>
        <p:spPr bwMode="gray">
          <a:xfrm>
            <a:off x="422516" y="6167470"/>
            <a:ext cx="3518863" cy="454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a:extLst>
              <a:ext uri="{FF2B5EF4-FFF2-40B4-BE49-F238E27FC236}">
                <a16:creationId xmlns:a16="http://schemas.microsoft.com/office/drawing/2014/main" id="{668BB3F1-EF24-2447-DA94-6F4DA94B9239}"/>
              </a:ext>
            </a:extLst>
          </p:cNvPr>
          <p:cNvSpPr>
            <a:spLocks noGrp="1"/>
          </p:cNvSpPr>
          <p:nvPr>
            <p:ph type="ftr" sz="quarter" idx="11"/>
          </p:nvPr>
        </p:nvSpPr>
        <p:spPr bwMode="gray"/>
        <p:txBody>
          <a:bodyPr/>
          <a:lstStyle/>
          <a:p>
            <a:r>
              <a:rPr lang="en-US"/>
              <a:t>Footer</a:t>
            </a:r>
          </a:p>
        </p:txBody>
      </p:sp>
      <p:sp>
        <p:nvSpPr>
          <p:cNvPr id="11" name="Date Placeholder">
            <a:extLst>
              <a:ext uri="{FF2B5EF4-FFF2-40B4-BE49-F238E27FC236}">
                <a16:creationId xmlns:a16="http://schemas.microsoft.com/office/drawing/2014/main" id="{4DB33142-70DB-76B2-BED9-9C74C919239A}"/>
              </a:ext>
            </a:extLst>
          </p:cNvPr>
          <p:cNvSpPr>
            <a:spLocks noGrp="1"/>
          </p:cNvSpPr>
          <p:nvPr>
            <p:ph type="dt" sz="half" idx="10"/>
          </p:nvPr>
        </p:nvSpPr>
        <p:spPr bwMode="gray"/>
        <p:txBody>
          <a:bodyPr/>
          <a:lstStyle/>
          <a:p>
            <a:fld id="{F5E196DA-D9B0-4996-889C-AD3586F763A0}" type="datetime1">
              <a:rPr lang="en-US" smtClean="0"/>
              <a:t>1/29/2026</a:t>
            </a:fld>
            <a:endParaRPr lang="en-US"/>
          </a:p>
        </p:txBody>
      </p:sp>
      <p:sp>
        <p:nvSpPr>
          <p:cNvPr id="13" name="Slide Number Placeholder">
            <a:extLst>
              <a:ext uri="{FF2B5EF4-FFF2-40B4-BE49-F238E27FC236}">
                <a16:creationId xmlns:a16="http://schemas.microsoft.com/office/drawing/2014/main" id="{49A4D16D-C4E1-1BD1-725C-51372A8EBF05}"/>
              </a:ext>
            </a:extLst>
          </p:cNvPr>
          <p:cNvSpPr>
            <a:spLocks noGrp="1"/>
          </p:cNvSpPr>
          <p:nvPr>
            <p:ph type="sldNum" sz="quarter" idx="12"/>
          </p:nvPr>
        </p:nvSpPr>
        <p:spPr bwMode="gray"/>
        <p:txBody>
          <a:bodyPr/>
          <a:lstStyle/>
          <a:p>
            <a:fld id="{20EE5329-3E45-4A74-8CDA-27D66E9BEB5A}" type="slidenum">
              <a:rPr lang="en-US" smtClean="0"/>
              <a:pPr/>
              <a:t>‹#›</a:t>
            </a:fld>
            <a:endParaRPr lang="en-US"/>
          </a:p>
        </p:txBody>
      </p:sp>
    </p:spTree>
    <p:extLst>
      <p:ext uri="{BB962C8B-B14F-4D97-AF65-F5344CB8AC3E}">
        <p14:creationId xmlns:p14="http://schemas.microsoft.com/office/powerpoint/2010/main" val="3828353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856">
          <p15:clr>
            <a:srgbClr val="FFC000"/>
          </p15:clr>
        </p15:guide>
        <p15:guide id="2" orient="horz" pos="2709">
          <p15:clr>
            <a:srgbClr val="FFC000"/>
          </p15:clr>
        </p15:guide>
        <p15:guide id="3" orient="horz" pos="2824">
          <p15:clr>
            <a:srgbClr val="FFC00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541F-7B0F-DA94-068A-F2C3ACECB342}"/>
              </a:ext>
            </a:extLst>
          </p:cNvPr>
          <p:cNvSpPr>
            <a:spLocks noGrp="1"/>
          </p:cNvSpPr>
          <p:nvPr>
            <p:ph type="title" hasCustomPrompt="1"/>
          </p:nvPr>
        </p:nvSpPr>
        <p:spPr/>
        <p:txBody>
          <a:bodyPr/>
          <a:lstStyle>
            <a:lvl1pPr>
              <a:defRPr/>
            </a:lvl1pPr>
          </a:lstStyle>
          <a:p>
            <a:r>
              <a:rPr lang="en-US"/>
              <a:t>Slide title; Georgia 32pt bold, sentence case</a:t>
            </a:r>
          </a:p>
        </p:txBody>
      </p:sp>
      <p:sp>
        <p:nvSpPr>
          <p:cNvPr id="3" name="Content Placeholder 2">
            <a:extLst>
              <a:ext uri="{FF2B5EF4-FFF2-40B4-BE49-F238E27FC236}">
                <a16:creationId xmlns:a16="http://schemas.microsoft.com/office/drawing/2014/main" id="{4F95276B-00CA-F573-9E3B-DC59ECE2F6AF}"/>
              </a:ext>
            </a:extLst>
          </p:cNvPr>
          <p:cNvSpPr>
            <a:spLocks noGrp="1"/>
          </p:cNvSpPr>
          <p:nvPr>
            <p:ph idx="1" hasCustomPrompt="1"/>
          </p:nvPr>
        </p:nvSpPr>
        <p:spPr>
          <a:xfrm>
            <a:off x="595884" y="1576243"/>
            <a:ext cx="11000232" cy="4114800"/>
          </a:xfrm>
        </p:spPr>
        <p:txBody>
          <a:bodyPr/>
          <a:lstStyle/>
          <a:p>
            <a:pPr lvl="0"/>
            <a:r>
              <a:rPr lang="en-US"/>
              <a:t>Body text; Arial 18pt regular. </a:t>
            </a:r>
            <a:br>
              <a:rPr lang="en-US"/>
            </a:br>
            <a:r>
              <a:rPr lang="en-US"/>
              <a:t>Insert cursor and use the “Increase list level” function to cycle through additional, defined bullets and levels. Click icon for chart or table.</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1E9A84B-EA2C-68AA-1BE7-9E456EDC3C5A}"/>
              </a:ext>
            </a:extLst>
          </p:cNvPr>
          <p:cNvSpPr>
            <a:spLocks noGrp="1"/>
          </p:cNvSpPr>
          <p:nvPr>
            <p:ph type="ftr" sz="quarter" idx="11"/>
          </p:nvPr>
        </p:nvSpPr>
        <p:spPr/>
        <p:txBody>
          <a:bodyPr/>
          <a:lstStyle/>
          <a:p>
            <a:r>
              <a:rPr lang="en-US"/>
              <a:t>Footer</a:t>
            </a:r>
          </a:p>
        </p:txBody>
      </p:sp>
      <p:sp>
        <p:nvSpPr>
          <p:cNvPr id="4" name="Date Placeholder 3">
            <a:extLst>
              <a:ext uri="{FF2B5EF4-FFF2-40B4-BE49-F238E27FC236}">
                <a16:creationId xmlns:a16="http://schemas.microsoft.com/office/drawing/2014/main" id="{9C52D20F-C37A-F7C1-8134-04BEFB838E81}"/>
              </a:ext>
            </a:extLst>
          </p:cNvPr>
          <p:cNvSpPr>
            <a:spLocks noGrp="1"/>
          </p:cNvSpPr>
          <p:nvPr>
            <p:ph type="dt" sz="half" idx="10"/>
          </p:nvPr>
        </p:nvSpPr>
        <p:spPr/>
        <p:txBody>
          <a:bodyPr/>
          <a:lstStyle/>
          <a:p>
            <a:fld id="{33FDD510-3DA7-4C91-98A7-E840591C4780}" type="datetime1">
              <a:rPr lang="en-US" smtClean="0"/>
              <a:t>1/29/2026</a:t>
            </a:fld>
            <a:endParaRPr lang="en-US"/>
          </a:p>
        </p:txBody>
      </p:sp>
      <p:sp>
        <p:nvSpPr>
          <p:cNvPr id="6" name="Slide Number Placeholder 5">
            <a:extLst>
              <a:ext uri="{FF2B5EF4-FFF2-40B4-BE49-F238E27FC236}">
                <a16:creationId xmlns:a16="http://schemas.microsoft.com/office/drawing/2014/main" id="{79991249-553E-3E12-FD23-9486D6863427}"/>
              </a:ext>
            </a:extLst>
          </p:cNvPr>
          <p:cNvSpPr>
            <a:spLocks noGrp="1"/>
          </p:cNvSpPr>
          <p:nvPr>
            <p:ph type="sldNum" sz="quarter" idx="12"/>
          </p:nvPr>
        </p:nvSpPr>
        <p:spPr/>
        <p:txBody>
          <a:bodyPr/>
          <a:lstStyle/>
          <a:p>
            <a:fld id="{20EE5329-3E45-4A74-8CDA-27D66E9BEB5A}" type="slidenum">
              <a:rPr lang="en-US" smtClean="0"/>
              <a:t>‹#›</a:t>
            </a:fld>
            <a:endParaRPr lang="en-US"/>
          </a:p>
        </p:txBody>
      </p:sp>
    </p:spTree>
    <p:extLst>
      <p:ext uri="{BB962C8B-B14F-4D97-AF65-F5344CB8AC3E}">
        <p14:creationId xmlns:p14="http://schemas.microsoft.com/office/powerpoint/2010/main" val="436132624"/>
      </p:ext>
    </p:extLst>
  </p:cSld>
  <p:clrMapOvr>
    <a:masterClrMapping/>
  </p:clrMapOvr>
  <p:extLst>
    <p:ext uri="{DCECCB84-F9BA-43D5-87BE-67443E8EF086}">
      <p15:sldGuideLst xmlns:p15="http://schemas.microsoft.com/office/powerpoint/2012/main">
        <p15:guide id="1" orient="horz" pos="3776">
          <p15:clr>
            <a:srgbClr val="FFC000"/>
          </p15:clr>
        </p15:guide>
        <p15:guide id="2" orient="horz" pos="832">
          <p15:clr>
            <a:srgbClr val="FFC00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pic>
        <p:nvPicPr>
          <p:cNvPr id="14" name="Picture 13" descr="A close up of a sign&#10;&#10;Description automatically generated">
            <a:extLst>
              <a:ext uri="{FF2B5EF4-FFF2-40B4-BE49-F238E27FC236}">
                <a16:creationId xmlns:a16="http://schemas.microsoft.com/office/drawing/2014/main" id="{463003DE-E36C-D04B-ACF5-8DE68155A3C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78605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pic>
        <p:nvPicPr>
          <p:cNvPr id="14" name="Picture 13" descr="A close up of a sign&#10;&#10;Description automatically generated">
            <a:extLst>
              <a:ext uri="{FF2B5EF4-FFF2-40B4-BE49-F238E27FC236}">
                <a16:creationId xmlns:a16="http://schemas.microsoft.com/office/drawing/2014/main" id="{6248AEE8-4CC3-E44F-B260-4C4050E506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368993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bg1"/>
                </a:solidFill>
              </a:defRPr>
            </a:lvl1pPr>
          </a:lstStyle>
          <a:p>
            <a:r>
              <a:rPr lang="en-US"/>
              <a:t>Section title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198346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240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tx1"/>
                </a:solidFill>
              </a:defRPr>
            </a:lvl1pPr>
          </a:lstStyle>
          <a:p>
            <a:r>
              <a:rPr lang="en-US"/>
              <a:t>Section title</a:t>
            </a:r>
          </a:p>
        </p:txBody>
      </p:sp>
    </p:spTree>
    <p:extLst>
      <p:ext uri="{BB962C8B-B14F-4D97-AF65-F5344CB8AC3E}">
        <p14:creationId xmlns:p14="http://schemas.microsoft.com/office/powerpoint/2010/main" val="237497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731520"/>
          </a:xfrm>
        </p:spPr>
        <p:txBody>
          <a:bodyPr vert="horz" lIns="91440" tIns="45720" rIns="91440" bIns="45720" rtlCol="0" anchor="t" anchorCtr="0">
            <a:noAutofit/>
          </a:bodyPr>
          <a:lstStyle>
            <a:lvl1pPr>
              <a:lnSpc>
                <a:spcPct val="100000"/>
              </a:lnSpc>
              <a:defRPr lang="en-US"/>
            </a:lvl1pPr>
          </a:lstStyle>
          <a:p>
            <a:pPr lvl="0"/>
            <a:r>
              <a:rPr lang="en-US"/>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9616"/>
            <a:ext cx="9681295" cy="452628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9139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109684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Footer</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862937"/>
            <a:ext cx="9681295" cy="410574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94628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517233" y="469263"/>
            <a:ext cx="9680448" cy="732508"/>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499872" y="1501605"/>
            <a:ext cx="9680448" cy="422017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11214331" y="6242305"/>
            <a:ext cx="470647" cy="374396"/>
          </a:xfrm>
          <a:prstGeom prst="rect">
            <a:avLst/>
          </a:prstGeom>
        </p:spPr>
        <p:txBody>
          <a:bodyPr vert="horz" lIns="91440" tIns="45720" rIns="91440" bIns="45720" rtlCol="0" anchor="ctr"/>
          <a:lstStyle>
            <a:lvl1pPr algn="r">
              <a:defRPr sz="1067"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1097280" y="6332817"/>
            <a:ext cx="3151512"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2025 United HealthCare Services, Inc. All Rights Reserved.</a:t>
            </a:r>
          </a:p>
        </p:txBody>
      </p:sp>
      <p:sp>
        <p:nvSpPr>
          <p:cNvPr id="10" name="Graphic 8">
            <a:extLst>
              <a:ext uri="{FF2B5EF4-FFF2-40B4-BE49-F238E27FC236}">
                <a16:creationId xmlns:a16="http://schemas.microsoft.com/office/drawing/2014/main" id="{129DDFE8-CD12-8644-AE9F-FB940196156F}"/>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7914273" y="6241565"/>
            <a:ext cx="3300057" cy="366183"/>
          </a:xfrm>
          <a:prstGeom prst="rect">
            <a:avLst/>
          </a:prstGeom>
        </p:spPr>
        <p:txBody>
          <a:bodyPr vert="horz" lIns="91440" tIns="45720" rIns="91440" bIns="45720" rtlCol="0" anchor="ctr"/>
          <a:lstStyle>
            <a:lvl1pPr algn="r">
              <a:defRPr sz="1067">
                <a:solidFill>
                  <a:schemeClr val="tx1"/>
                </a:solidFill>
              </a:defRPr>
            </a:lvl1pPr>
          </a:lstStyle>
          <a:p>
            <a:r>
              <a:rPr lang="en-US"/>
              <a:t>Footer</a:t>
            </a:r>
          </a:p>
        </p:txBody>
      </p:sp>
    </p:spTree>
    <p:extLst>
      <p:ext uri="{BB962C8B-B14F-4D97-AF65-F5344CB8AC3E}">
        <p14:creationId xmlns:p14="http://schemas.microsoft.com/office/powerpoint/2010/main" val="2098892643"/>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3" r:id="rId3"/>
    <p:sldLayoutId id="2147483672" r:id="rId4"/>
    <p:sldLayoutId id="2147483674" r:id="rId5"/>
    <p:sldLayoutId id="2147483666" r:id="rId6"/>
    <p:sldLayoutId id="2147483684" r:id="rId7"/>
    <p:sldLayoutId id="2147483688" r:id="rId8"/>
    <p:sldLayoutId id="2147483698" r:id="rId9"/>
    <p:sldLayoutId id="2147483685" r:id="rId10"/>
    <p:sldLayoutId id="2147483689" r:id="rId11"/>
    <p:sldLayoutId id="2147483662" r:id="rId12"/>
    <p:sldLayoutId id="2147483663" r:id="rId13"/>
    <p:sldLayoutId id="2147483678" r:id="rId14"/>
    <p:sldLayoutId id="2147483677" r:id="rId15"/>
    <p:sldLayoutId id="2147483676" r:id="rId16"/>
    <p:sldLayoutId id="2147483690" r:id="rId17"/>
    <p:sldLayoutId id="2147483679" r:id="rId18"/>
    <p:sldLayoutId id="2147483691" r:id="rId19"/>
    <p:sldLayoutId id="2147483650" r:id="rId20"/>
    <p:sldLayoutId id="2147483692" r:id="rId21"/>
    <p:sldLayoutId id="2147483667" r:id="rId22"/>
    <p:sldLayoutId id="2147483693" r:id="rId23"/>
    <p:sldLayoutId id="2147483675" r:id="rId24"/>
    <p:sldLayoutId id="2147483695" r:id="rId25"/>
    <p:sldLayoutId id="2147483687" r:id="rId26"/>
    <p:sldLayoutId id="2147483686" r:id="rId27"/>
    <p:sldLayoutId id="2147483696" r:id="rId28"/>
    <p:sldLayoutId id="2147483694" r:id="rId29"/>
    <p:sldLayoutId id="2147483697" r:id="rId30"/>
    <p:sldLayoutId id="2147483712" r:id="rId31"/>
    <p:sldLayoutId id="2147483713" r:id="rId32"/>
  </p:sldLayoutIdLst>
  <p:hf hdr="0" ftr="0" dt="0"/>
  <p:txStyles>
    <p:title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p:titleStyle>
    <p:body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orient="horz" pos="3931" userDrawn="1">
          <p15:clr>
            <a:srgbClr val="F26B43"/>
          </p15:clr>
        </p15:guide>
        <p15:guide id="6" pos="7296" userDrawn="1">
          <p15:clr>
            <a:srgbClr val="F26B43"/>
          </p15:clr>
        </p15:guide>
        <p15:guide id="7" orient="horz" pos="4080" userDrawn="1">
          <p15:clr>
            <a:srgbClr val="F26B43"/>
          </p15:clr>
        </p15:guide>
        <p15:guide id="8" pos="1267" userDrawn="1">
          <p15:clr>
            <a:srgbClr val="F26B43"/>
          </p15:clr>
        </p15:guide>
        <p15:guide id="9" pos="1389" userDrawn="1">
          <p15:clr>
            <a:srgbClr val="F26B43"/>
          </p15:clr>
        </p15:guide>
        <p15:guide id="10" pos="2272" userDrawn="1">
          <p15:clr>
            <a:srgbClr val="F26B43"/>
          </p15:clr>
        </p15:guide>
        <p15:guide id="11" pos="2395" userDrawn="1">
          <p15:clr>
            <a:srgbClr val="F26B43"/>
          </p15:clr>
        </p15:guide>
        <p15:guide id="12" pos="3277" userDrawn="1">
          <p15:clr>
            <a:srgbClr val="F26B43"/>
          </p15:clr>
        </p15:guide>
        <p15:guide id="13" pos="3397" userDrawn="1">
          <p15:clr>
            <a:srgbClr val="F26B43"/>
          </p15:clr>
        </p15:guide>
        <p15:guide id="14" pos="4283" userDrawn="1">
          <p15:clr>
            <a:srgbClr val="F26B43"/>
          </p15:clr>
        </p15:guide>
        <p15:guide id="15" pos="4403" userDrawn="1">
          <p15:clr>
            <a:srgbClr val="F26B43"/>
          </p15:clr>
        </p15:guide>
        <p15:guide id="16" pos="5285" userDrawn="1">
          <p15:clr>
            <a:srgbClr val="F26B43"/>
          </p15:clr>
        </p15:guide>
        <p15:guide id="17" pos="5408" userDrawn="1">
          <p15:clr>
            <a:srgbClr val="F26B43"/>
          </p15:clr>
        </p15:guide>
        <p15:guide id="18" pos="6291" userDrawn="1">
          <p15:clr>
            <a:srgbClr val="F26B43"/>
          </p15:clr>
        </p15:guide>
        <p15:guide id="19" pos="6413" userDrawn="1">
          <p15:clr>
            <a:srgbClr val="F26B43"/>
          </p15:clr>
        </p15:guide>
        <p15:guide id="20" orient="horz" pos="368" userDrawn="1">
          <p15:clr>
            <a:srgbClr val="F26B43"/>
          </p15:clr>
        </p15:guide>
        <p15:guide id="21" orient="horz" pos="988" userDrawn="1">
          <p15:clr>
            <a:srgbClr val="F26B43"/>
          </p15:clr>
        </p15:guide>
        <p15:guide id="22" orient="horz" pos="568" userDrawn="1">
          <p15:clr>
            <a:srgbClr val="F26B43"/>
          </p15:clr>
        </p15:guide>
        <p15:guide id="23" orient="horz" pos="12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hyperlink" Target="https://www.uhc.com/content/dam/uhcdotcom/en/HealthReform/PDF/Provisions/reform-caa-external-rxdc-data-collection-survey-worksheet.pdf"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hyperlink" Target="mailto:caa_rxdc_tech_support@uhc.com" TargetMode="External"/><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hyperlink" Target="https://regtap.cms.gov/reg_librarye.php?i=3860" TargetMode="External"/><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hyperlink" Target="https://regtap.cms.gov/reg_librarye.php?i=3860" TargetMode="External"/><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hyperlink" Target="https://regtap.cms.gov/reg_librarye.php?i=3860" TargetMode="External"/><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hyperlink" Target="https://regtap.cms.gov/reg_librarye.php?i=3860" TargetMode="External"/><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hyperlink" Target="https://www.brainshark.com/uhc/vu?pi=zJZzkOfyCzgdivz0"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hyperlink" Target="https://www.uhceservices.com/en/prelogin"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employereservices.optum.com/ees/prelogin/login.d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76EE4-2FC8-60A4-30F9-3D72730B9941}"/>
              </a:ext>
            </a:extLst>
          </p:cNvPr>
          <p:cNvSpPr>
            <a:spLocks noGrp="1"/>
          </p:cNvSpPr>
          <p:nvPr>
            <p:ph type="title"/>
          </p:nvPr>
        </p:nvSpPr>
        <p:spPr>
          <a:xfrm>
            <a:off x="164615" y="307425"/>
            <a:ext cx="3673960" cy="5583126"/>
          </a:xfrm>
        </p:spPr>
        <p:txBody>
          <a:bodyPr vert="horz" lIns="91440" tIns="45720" rIns="91440" bIns="45720" rtlCol="0" anchor="ctr">
            <a:normAutofit/>
          </a:bodyPr>
          <a:lstStyle/>
          <a:p>
            <a:pPr algn="r" defTabSz="914400">
              <a:lnSpc>
                <a:spcPct val="90000"/>
              </a:lnSpc>
            </a:pP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Prepare for RxDC</a:t>
            </a:r>
            <a:endParaRPr lang="en-US" sz="4000" kern="1200" dirty="0">
              <a:solidFill>
                <a:schemeClr val="tx1"/>
              </a:solidFill>
              <a:highlight>
                <a:srgbClr val="FFFF00"/>
              </a:highlight>
              <a:latin typeface="+mj-lt"/>
              <a:ea typeface="+mj-ea"/>
              <a:cs typeface="+mj-cs"/>
            </a:endParaRPr>
          </a:p>
        </p:txBody>
      </p:sp>
      <p:sp>
        <p:nvSpPr>
          <p:cNvPr id="3" name="Slide Number Placeholder 2">
            <a:extLst>
              <a:ext uri="{FF2B5EF4-FFF2-40B4-BE49-F238E27FC236}">
                <a16:creationId xmlns:a16="http://schemas.microsoft.com/office/drawing/2014/main" id="{EFC66D8F-AFA2-7788-CA91-D65F6EB5C73D}"/>
              </a:ext>
            </a:extLst>
          </p:cNvPr>
          <p:cNvSpPr>
            <a:spLocks noGrp="1"/>
          </p:cNvSpPr>
          <p:nvPr>
            <p:ph type="sldNum" sz="quarter" idx="12"/>
          </p:nvPr>
        </p:nvSpPr>
        <p:spPr>
          <a:xfrm>
            <a:off x="8610600" y="320400"/>
            <a:ext cx="2743200" cy="365125"/>
          </a:xfrm>
        </p:spPr>
        <p:txBody>
          <a:bodyPr vert="horz" lIns="91440" tIns="45720" rIns="91440" bIns="45720" rtlCol="0" anchor="ctr">
            <a:normAutofit/>
          </a:bodyPr>
          <a:lstStyle/>
          <a:p>
            <a:pPr defTabSz="914400">
              <a:spcAft>
                <a:spcPts val="600"/>
              </a:spcAft>
            </a:pPr>
            <a:fld id="{90F9BDA0-AF0E-4BA8-B742-3B9C92A3E6FE}" type="slidenum">
              <a:rPr lang="en-US" sz="1200">
                <a:solidFill>
                  <a:schemeClr val="tx1">
                    <a:alpha val="60000"/>
                  </a:schemeClr>
                </a:solidFill>
                <a:latin typeface="+mn-lt"/>
                <a:cs typeface="+mn-cs"/>
              </a:rPr>
              <a:pPr defTabSz="914400">
                <a:spcAft>
                  <a:spcPts val="600"/>
                </a:spcAft>
              </a:pPr>
              <a:t>1</a:t>
            </a:fld>
            <a:endParaRPr lang="en-US" sz="1200">
              <a:solidFill>
                <a:schemeClr val="tx1">
                  <a:alpha val="60000"/>
                </a:schemeClr>
              </a:solidFill>
              <a:latin typeface="+mn-lt"/>
              <a:cs typeface="+mn-cs"/>
            </a:endParaRPr>
          </a:p>
        </p:txBody>
      </p:sp>
      <p:sp>
        <p:nvSpPr>
          <p:cNvPr id="13" name="Rectangle: Rounded Corners 12">
            <a:extLst>
              <a:ext uri="{FF2B5EF4-FFF2-40B4-BE49-F238E27FC236}">
                <a16:creationId xmlns:a16="http://schemas.microsoft.com/office/drawing/2014/main" id="{DD5E0A59-3127-04F4-1CEB-09583301ACF5}"/>
              </a:ext>
            </a:extLst>
          </p:cNvPr>
          <p:cNvSpPr/>
          <p:nvPr/>
        </p:nvSpPr>
        <p:spPr>
          <a:xfrm>
            <a:off x="5108549" y="2440414"/>
            <a:ext cx="6340098" cy="1767840"/>
          </a:xfrm>
          <a:prstGeom prst="roundRect">
            <a:avLst/>
          </a:prstGeom>
          <a:solidFill>
            <a:srgbClr val="00BED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l" defTabSz="914400" rtl="0" eaLnBrk="1" fontAlgn="auto" latinLnBrk="0" hangingPunct="1">
              <a:lnSpc>
                <a:spcPct val="100000"/>
              </a:lnSpc>
              <a:spcBef>
                <a:spcPts val="600"/>
              </a:spcBef>
              <a:spcAft>
                <a:spcPts val="0"/>
              </a:spcAft>
              <a:buClrTx/>
              <a:buSzTx/>
              <a:tabLst/>
              <a:defRPr/>
            </a:pPr>
            <a:r>
              <a:rPr kumimoji="0" lang="en-US" sz="2400" b="0" i="0" u="none" strike="noStrike" kern="1200" cap="none" spc="0" normalizeH="0" baseline="0" noProof="0" dirty="0">
                <a:ln>
                  <a:noFill/>
                </a:ln>
                <a:solidFill>
                  <a:schemeClr val="bg1"/>
                </a:solidFill>
                <a:effectLst/>
                <a:uLnTx/>
                <a:uFillTx/>
                <a:latin typeface="Arial"/>
                <a:ea typeface="+mn-ea"/>
                <a:cs typeface="+mn-cs"/>
              </a:rPr>
              <a:t>UHC support applies to fully insured, self-</a:t>
            </a:r>
            <a:r>
              <a:rPr lang="en-US" sz="2400" dirty="0">
                <a:solidFill>
                  <a:schemeClr val="bg1"/>
                </a:solidFill>
                <a:latin typeface="Arial"/>
              </a:rPr>
              <a:t>funded (</a:t>
            </a:r>
            <a:r>
              <a:rPr kumimoji="0" lang="en-US" sz="2400" b="0" i="0" u="none" strike="noStrike" kern="1200" cap="none" spc="0" normalizeH="0" baseline="0" noProof="0" dirty="0">
                <a:ln>
                  <a:noFill/>
                </a:ln>
                <a:solidFill>
                  <a:schemeClr val="bg1"/>
                </a:solidFill>
                <a:effectLst/>
                <a:uLnTx/>
                <a:uFillTx/>
                <a:latin typeface="Arial"/>
                <a:ea typeface="+mn-ea"/>
                <a:cs typeface="+mn-cs"/>
              </a:rPr>
              <a:t>ASO), that were active any time during </a:t>
            </a:r>
            <a:r>
              <a:rPr lang="en-US" sz="2400" dirty="0">
                <a:solidFill>
                  <a:schemeClr val="bg1"/>
                </a:solidFill>
                <a:latin typeface="Arial"/>
              </a:rPr>
              <a:t>2025</a:t>
            </a:r>
            <a:r>
              <a:rPr kumimoji="0" lang="en-US" sz="2400" b="0" i="0" u="none" strike="noStrike" kern="1200" cap="none" spc="0" normalizeH="0" baseline="0" noProof="0" dirty="0">
                <a:ln>
                  <a:noFill/>
                </a:ln>
                <a:solidFill>
                  <a:schemeClr val="bg1"/>
                </a:solidFill>
                <a:effectLst/>
                <a:uLnTx/>
                <a:uFillTx/>
                <a:latin typeface="Arial"/>
                <a:ea typeface="+mn-ea"/>
                <a:cs typeface="+mn-cs"/>
              </a:rPr>
              <a:t>.  </a:t>
            </a:r>
          </a:p>
        </p:txBody>
      </p:sp>
      <p:sp>
        <p:nvSpPr>
          <p:cNvPr id="9" name="Freeform: Shape 8">
            <a:extLst>
              <a:ext uri="{FF2B5EF4-FFF2-40B4-BE49-F238E27FC236}">
                <a16:creationId xmlns:a16="http://schemas.microsoft.com/office/drawing/2014/main" id="{C21B3F6E-0D2B-F615-78AE-F90FC34672C2}"/>
              </a:ext>
            </a:extLst>
          </p:cNvPr>
          <p:cNvSpPr/>
          <p:nvPr/>
        </p:nvSpPr>
        <p:spPr>
          <a:xfrm>
            <a:off x="5110337" y="374632"/>
            <a:ext cx="6290622" cy="1766495"/>
          </a:xfrm>
          <a:custGeom>
            <a:avLst/>
            <a:gdLst>
              <a:gd name="connsiteX0" fmla="*/ 0 w 6245265"/>
              <a:gd name="connsiteY0" fmla="*/ 315906 h 1895399"/>
              <a:gd name="connsiteX1" fmla="*/ 315906 w 6245265"/>
              <a:gd name="connsiteY1" fmla="*/ 0 h 1895399"/>
              <a:gd name="connsiteX2" fmla="*/ 5929359 w 6245265"/>
              <a:gd name="connsiteY2" fmla="*/ 0 h 1895399"/>
              <a:gd name="connsiteX3" fmla="*/ 6245265 w 6245265"/>
              <a:gd name="connsiteY3" fmla="*/ 315906 h 1895399"/>
              <a:gd name="connsiteX4" fmla="*/ 6245265 w 6245265"/>
              <a:gd name="connsiteY4" fmla="*/ 1579493 h 1895399"/>
              <a:gd name="connsiteX5" fmla="*/ 5929359 w 6245265"/>
              <a:gd name="connsiteY5" fmla="*/ 1895399 h 1895399"/>
              <a:gd name="connsiteX6" fmla="*/ 315906 w 6245265"/>
              <a:gd name="connsiteY6" fmla="*/ 1895399 h 1895399"/>
              <a:gd name="connsiteX7" fmla="*/ 0 w 6245265"/>
              <a:gd name="connsiteY7" fmla="*/ 1579493 h 1895399"/>
              <a:gd name="connsiteX8" fmla="*/ 0 w 6245265"/>
              <a:gd name="connsiteY8" fmla="*/ 315906 h 189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5265" h="1895399">
                <a:moveTo>
                  <a:pt x="0" y="315906"/>
                </a:moveTo>
                <a:cubicBezTo>
                  <a:pt x="0" y="141436"/>
                  <a:pt x="141436" y="0"/>
                  <a:pt x="315906" y="0"/>
                </a:cubicBezTo>
                <a:lnTo>
                  <a:pt x="5929359" y="0"/>
                </a:lnTo>
                <a:cubicBezTo>
                  <a:pt x="6103829" y="0"/>
                  <a:pt x="6245265" y="141436"/>
                  <a:pt x="6245265" y="315906"/>
                </a:cubicBezTo>
                <a:lnTo>
                  <a:pt x="6245265" y="1579493"/>
                </a:lnTo>
                <a:cubicBezTo>
                  <a:pt x="6245265" y="1753963"/>
                  <a:pt x="6103829" y="1895399"/>
                  <a:pt x="5929359" y="1895399"/>
                </a:cubicBezTo>
                <a:lnTo>
                  <a:pt x="315906" y="1895399"/>
                </a:lnTo>
                <a:cubicBezTo>
                  <a:pt x="141436" y="1895399"/>
                  <a:pt x="0" y="1753963"/>
                  <a:pt x="0" y="1579493"/>
                </a:cubicBezTo>
                <a:lnTo>
                  <a:pt x="0" y="315906"/>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7577"/>
              <a:satOff val="-28572"/>
              <a:lumOff val="34902"/>
              <a:alphaOff val="0"/>
            </a:schemeClr>
          </a:effectRef>
          <a:fontRef idx="minor">
            <a:schemeClr val="lt1"/>
          </a:fontRef>
        </p:style>
        <p:txBody>
          <a:bodyPr spcFirstLastPara="0" vert="horz" wrap="square" lIns="229686" tIns="229686" rIns="229686" bIns="229686" numCol="1" spcCol="1270" anchor="ctr" anchorCtr="0">
            <a:noAutofit/>
          </a:bodyPr>
          <a:lstStyle/>
          <a:p>
            <a:pPr marL="0" lvl="0" indent="0" algn="l" defTabSz="1600200">
              <a:lnSpc>
                <a:spcPct val="90000"/>
              </a:lnSpc>
              <a:spcBef>
                <a:spcPct val="0"/>
              </a:spcBef>
              <a:spcAft>
                <a:spcPct val="35000"/>
              </a:spcAft>
              <a:buNone/>
            </a:pPr>
            <a:r>
              <a:rPr lang="en-US" sz="2400" kern="1200"/>
              <a:t>UnitedHealthcare will submit RxDC data for all clients, but they must take action! </a:t>
            </a:r>
          </a:p>
        </p:txBody>
      </p:sp>
      <p:sp>
        <p:nvSpPr>
          <p:cNvPr id="4" name="Rectangle: Rounded Corners 3">
            <a:extLst>
              <a:ext uri="{FF2B5EF4-FFF2-40B4-BE49-F238E27FC236}">
                <a16:creationId xmlns:a16="http://schemas.microsoft.com/office/drawing/2014/main" id="{FDA07922-18AC-F0E1-868A-88DADD643C52}"/>
              </a:ext>
            </a:extLst>
          </p:cNvPr>
          <p:cNvSpPr/>
          <p:nvPr/>
        </p:nvSpPr>
        <p:spPr>
          <a:xfrm>
            <a:off x="5090405" y="4626627"/>
            <a:ext cx="6340098" cy="1767840"/>
          </a:xfrm>
          <a:prstGeom prst="roundRect">
            <a:avLst/>
          </a:prstGeom>
          <a:solidFill>
            <a:srgbClr val="F5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6350" lvl="1">
              <a:spcBef>
                <a:spcPts val="400"/>
              </a:spcBef>
              <a:spcAft>
                <a:spcPts val="800"/>
              </a:spcAft>
              <a:defRPr/>
            </a:pPr>
            <a:r>
              <a:rPr lang="en-US" sz="2400" dirty="0">
                <a:solidFill>
                  <a:schemeClr val="bg1"/>
                </a:solidFill>
                <a:latin typeface="Arial"/>
                <a:cs typeface="Arial"/>
              </a:rPr>
              <a:t>Employers and Brokers must have access to a portal* to complete the UHC RFI</a:t>
            </a:r>
            <a:endParaRPr lang="en-US" sz="2400" dirty="0">
              <a:solidFill>
                <a:schemeClr val="bg1"/>
              </a:solidFill>
            </a:endParaRPr>
          </a:p>
          <a:p>
            <a:pPr>
              <a:spcBef>
                <a:spcPts val="600"/>
              </a:spcBef>
              <a:defRPr/>
            </a:pPr>
            <a:r>
              <a:rPr lang="en-US" sz="2400" dirty="0">
                <a:solidFill>
                  <a:schemeClr val="bg1"/>
                </a:solidFill>
                <a:latin typeface="Arial"/>
                <a:cs typeface="Arial"/>
              </a:rPr>
              <a:t>*</a:t>
            </a:r>
            <a:r>
              <a:rPr lang="en-US" sz="1400" dirty="0" err="1">
                <a:solidFill>
                  <a:schemeClr val="bg1"/>
                </a:solidFill>
                <a:latin typeface="Arial"/>
                <a:cs typeface="Arial"/>
              </a:rPr>
              <a:t>Employereservices</a:t>
            </a:r>
            <a:r>
              <a:rPr lang="en-US" sz="1400" dirty="0">
                <a:solidFill>
                  <a:schemeClr val="bg1"/>
                </a:solidFill>
                <a:latin typeface="Arial"/>
                <a:cs typeface="Arial"/>
              </a:rPr>
              <a:t>; uhceservices; </a:t>
            </a:r>
            <a:endParaRPr lang="en-US" sz="1400" b="0" i="0" u="none" strike="noStrike" kern="1200" cap="none" spc="0" normalizeH="0" baseline="0" noProof="0" dirty="0">
              <a:ln>
                <a:noFill/>
              </a:ln>
              <a:solidFill>
                <a:schemeClr val="bg1"/>
              </a:solidFill>
              <a:effectLst/>
              <a:uLnTx/>
              <a:uFillTx/>
              <a:latin typeface="Arial"/>
              <a:cs typeface="Arial"/>
            </a:endParaRPr>
          </a:p>
        </p:txBody>
      </p:sp>
    </p:spTree>
    <p:extLst>
      <p:ext uri="{BB962C8B-B14F-4D97-AF65-F5344CB8AC3E}">
        <p14:creationId xmlns:p14="http://schemas.microsoft.com/office/powerpoint/2010/main" val="36790018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B64C4-59BB-C5C2-8F75-BB0FA1893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FFEC2-A4DF-5CA8-D0CB-5561B5E26E76}"/>
              </a:ext>
            </a:extLst>
          </p:cNvPr>
          <p:cNvSpPr>
            <a:spLocks noGrp="1"/>
          </p:cNvSpPr>
          <p:nvPr>
            <p:ph type="title"/>
          </p:nvPr>
        </p:nvSpPr>
        <p:spPr/>
        <p:txBody>
          <a:bodyPr/>
          <a:lstStyle/>
          <a:p>
            <a:r>
              <a:rPr lang="en-US"/>
              <a:t>Step 1: Complete the UHC worksheet</a:t>
            </a:r>
          </a:p>
        </p:txBody>
      </p:sp>
      <p:pic>
        <p:nvPicPr>
          <p:cNvPr id="4" name="Picture 3">
            <a:extLst>
              <a:ext uri="{FF2B5EF4-FFF2-40B4-BE49-F238E27FC236}">
                <a16:creationId xmlns:a16="http://schemas.microsoft.com/office/drawing/2014/main" id="{58C61C05-4221-980A-F498-A6F1903EC4E4}"/>
              </a:ext>
            </a:extLst>
          </p:cNvPr>
          <p:cNvPicPr>
            <a:picLocks noChangeAspect="1"/>
          </p:cNvPicPr>
          <p:nvPr/>
        </p:nvPicPr>
        <p:blipFill>
          <a:blip r:embed="rId3"/>
          <a:stretch>
            <a:fillRect/>
          </a:stretch>
        </p:blipFill>
        <p:spPr>
          <a:xfrm>
            <a:off x="517491" y="1570130"/>
            <a:ext cx="1967033" cy="2539956"/>
          </a:xfrm>
          <a:prstGeom prst="rect">
            <a:avLst/>
          </a:prstGeom>
          <a:ln w="25400">
            <a:solidFill>
              <a:schemeClr val="accent1"/>
            </a:solidFill>
          </a:ln>
        </p:spPr>
      </p:pic>
      <p:pic>
        <p:nvPicPr>
          <p:cNvPr id="6" name="Picture 5">
            <a:extLst>
              <a:ext uri="{FF2B5EF4-FFF2-40B4-BE49-F238E27FC236}">
                <a16:creationId xmlns:a16="http://schemas.microsoft.com/office/drawing/2014/main" id="{0BF54A9A-6F3F-D3FF-79B4-AE0AE6250E5C}"/>
              </a:ext>
            </a:extLst>
          </p:cNvPr>
          <p:cNvPicPr>
            <a:picLocks noChangeAspect="1"/>
          </p:cNvPicPr>
          <p:nvPr/>
        </p:nvPicPr>
        <p:blipFill>
          <a:blip r:embed="rId4"/>
          <a:stretch>
            <a:fillRect/>
          </a:stretch>
        </p:blipFill>
        <p:spPr>
          <a:xfrm>
            <a:off x="2773715" y="1570131"/>
            <a:ext cx="4098425" cy="4378442"/>
          </a:xfrm>
          <a:prstGeom prst="rect">
            <a:avLst/>
          </a:prstGeom>
          <a:ln w="25400">
            <a:solidFill>
              <a:schemeClr val="tx1"/>
            </a:solidFill>
          </a:ln>
        </p:spPr>
      </p:pic>
      <p:pic>
        <p:nvPicPr>
          <p:cNvPr id="8" name="Picture 7">
            <a:extLst>
              <a:ext uri="{FF2B5EF4-FFF2-40B4-BE49-F238E27FC236}">
                <a16:creationId xmlns:a16="http://schemas.microsoft.com/office/drawing/2014/main" id="{FE297C8C-5DFF-FE6A-C94F-DFC16A2BA97A}"/>
              </a:ext>
            </a:extLst>
          </p:cNvPr>
          <p:cNvPicPr>
            <a:picLocks noChangeAspect="1"/>
          </p:cNvPicPr>
          <p:nvPr/>
        </p:nvPicPr>
        <p:blipFill>
          <a:blip r:embed="rId5"/>
          <a:stretch>
            <a:fillRect/>
          </a:stretch>
        </p:blipFill>
        <p:spPr>
          <a:xfrm>
            <a:off x="7074172" y="1570130"/>
            <a:ext cx="3785506" cy="4387869"/>
          </a:xfrm>
          <a:prstGeom prst="rect">
            <a:avLst/>
          </a:prstGeom>
          <a:ln w="25400">
            <a:solidFill>
              <a:schemeClr val="tx1"/>
            </a:solidFill>
          </a:ln>
        </p:spPr>
      </p:pic>
      <p:sp>
        <p:nvSpPr>
          <p:cNvPr id="9" name="TextBox 8">
            <a:extLst>
              <a:ext uri="{FF2B5EF4-FFF2-40B4-BE49-F238E27FC236}">
                <a16:creationId xmlns:a16="http://schemas.microsoft.com/office/drawing/2014/main" id="{214D4F16-0535-2360-169A-7B8841BBEF9E}"/>
              </a:ext>
            </a:extLst>
          </p:cNvPr>
          <p:cNvSpPr txBox="1"/>
          <p:nvPr/>
        </p:nvSpPr>
        <p:spPr>
          <a:xfrm>
            <a:off x="517491" y="4752339"/>
            <a:ext cx="1865405" cy="535531"/>
          </a:xfrm>
          <a:prstGeom prst="rect">
            <a:avLst/>
          </a:prstGeom>
          <a:noFill/>
        </p:spPr>
        <p:txBody>
          <a:bodyPr wrap="square">
            <a:spAutoFit/>
          </a:bodyPr>
          <a:lstStyle/>
          <a:p>
            <a:pPr marR="0" lvl="0" algn="l" defTabSz="914377" rtl="0" eaLnBrk="1" fontAlgn="auto" latinLnBrk="0" hangingPunct="1">
              <a:lnSpc>
                <a:spcPct val="90000"/>
              </a:lnSpc>
              <a:spcBef>
                <a:spcPts val="400"/>
              </a:spcBef>
              <a:spcAft>
                <a:spcPts val="800"/>
              </a:spcAft>
              <a:buClr>
                <a:srgbClr val="002677"/>
              </a:buClr>
              <a:buSzTx/>
              <a:tabLst/>
              <a:defRPr/>
            </a:pPr>
            <a:r>
              <a:rPr kumimoji="0" lang="en-US" sz="1600" b="0" i="0" u="none" strike="noStrike" kern="1200" cap="none" spc="0" normalizeH="0" baseline="0" noProof="0">
                <a:ln>
                  <a:noFill/>
                </a:ln>
                <a:solidFill>
                  <a:srgbClr val="002677"/>
                </a:solidFill>
                <a:effectLst/>
                <a:uLnTx/>
                <a:uFillTx/>
                <a:latin typeface="Arial"/>
                <a:ea typeface="+mn-ea"/>
                <a:cs typeface="Arial" panose="020B0604020202020204" pitchFamily="34" charset="0"/>
                <a:hlinkClick r:id="rId6"/>
              </a:rPr>
              <a:t>UHC RxDC RFI Worksheet</a:t>
            </a:r>
            <a:endParaRPr kumimoji="0" lang="en-US" sz="1600" b="0" i="0" u="none" strike="noStrike" kern="1200" cap="none" spc="0" normalizeH="0" baseline="0" noProof="0">
              <a:ln>
                <a:noFill/>
              </a:ln>
              <a:solidFill>
                <a:srgbClr val="002677"/>
              </a:solidFill>
              <a:effectLst/>
              <a:uLnTx/>
              <a:uFillTx/>
              <a:latin typeface="Arial"/>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AEE88B0-F642-3A99-4B29-C2655A2A94E4}"/>
              </a:ext>
            </a:extLst>
          </p:cNvPr>
          <p:cNvSpPr>
            <a:spLocks noGrp="1"/>
          </p:cNvSpPr>
          <p:nvPr>
            <p:ph type="sldNum" sz="quarter" idx="12"/>
          </p:nvPr>
        </p:nvSpPr>
        <p:spPr/>
        <p:txBody>
          <a:bodyPr/>
          <a:lstStyle/>
          <a:p>
            <a:fld id="{20EE5329-3E45-4A74-8CDA-27D66E9BEB5A}" type="slidenum">
              <a:rPr lang="en-US" smtClean="0"/>
              <a:t>10</a:t>
            </a:fld>
            <a:endParaRPr lang="en-US"/>
          </a:p>
        </p:txBody>
      </p:sp>
    </p:spTree>
    <p:extLst>
      <p:ext uri="{BB962C8B-B14F-4D97-AF65-F5344CB8AC3E}">
        <p14:creationId xmlns:p14="http://schemas.microsoft.com/office/powerpoint/2010/main" val="369525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D1AFC-6C29-542D-8C89-3E07B2047AB8}"/>
            </a:ext>
          </a:extLst>
        </p:cNvPr>
        <p:cNvGrpSpPr/>
        <p:nvPr/>
      </p:nvGrpSpPr>
      <p:grpSpPr>
        <a:xfrm>
          <a:off x="0" y="0"/>
          <a:ext cx="0" cy="0"/>
          <a:chOff x="0" y="0"/>
          <a:chExt cx="0" cy="0"/>
        </a:xfrm>
      </p:grpSpPr>
      <p:pic>
        <p:nvPicPr>
          <p:cNvPr id="4" name="Picture 3" descr="A screenshot of a computer search&#10;&#10;AI-generated content may be incorrect.">
            <a:extLst>
              <a:ext uri="{FF2B5EF4-FFF2-40B4-BE49-F238E27FC236}">
                <a16:creationId xmlns:a16="http://schemas.microsoft.com/office/drawing/2014/main" id="{855365F7-5F25-83DE-ED3B-B77BF946FDCC}"/>
              </a:ext>
            </a:extLst>
          </p:cNvPr>
          <p:cNvPicPr>
            <a:picLocks noChangeAspect="1"/>
          </p:cNvPicPr>
          <p:nvPr/>
        </p:nvPicPr>
        <p:blipFill>
          <a:blip r:embed="rId3"/>
          <a:stretch>
            <a:fillRect/>
          </a:stretch>
        </p:blipFill>
        <p:spPr>
          <a:xfrm>
            <a:off x="616917" y="1605642"/>
            <a:ext cx="4980094" cy="3964214"/>
          </a:xfrm>
          <a:prstGeom prst="rect">
            <a:avLst/>
          </a:prstGeom>
        </p:spPr>
      </p:pic>
      <p:sp>
        <p:nvSpPr>
          <p:cNvPr id="2" name="Title 1">
            <a:extLst>
              <a:ext uri="{FF2B5EF4-FFF2-40B4-BE49-F238E27FC236}">
                <a16:creationId xmlns:a16="http://schemas.microsoft.com/office/drawing/2014/main" id="{D1345B44-41C1-14AF-44F4-A973E02F66F4}"/>
              </a:ext>
            </a:extLst>
          </p:cNvPr>
          <p:cNvSpPr>
            <a:spLocks noGrp="1"/>
          </p:cNvSpPr>
          <p:nvPr>
            <p:ph type="title"/>
          </p:nvPr>
        </p:nvSpPr>
        <p:spPr>
          <a:xfrm>
            <a:off x="618173" y="491175"/>
            <a:ext cx="10996085" cy="566926"/>
          </a:xfrm>
        </p:spPr>
        <p:txBody>
          <a:bodyPr/>
          <a:lstStyle/>
          <a:p>
            <a:r>
              <a:rPr lang="en-US"/>
              <a:t>Step 2: Enter portal and complete UHC RFI screens</a:t>
            </a:r>
          </a:p>
        </p:txBody>
      </p:sp>
      <p:sp>
        <p:nvSpPr>
          <p:cNvPr id="7" name="Oval 6">
            <a:extLst>
              <a:ext uri="{FF2B5EF4-FFF2-40B4-BE49-F238E27FC236}">
                <a16:creationId xmlns:a16="http://schemas.microsoft.com/office/drawing/2014/main" id="{724D3829-34DA-A6BC-E9E0-DB75C0CD79D3}"/>
              </a:ext>
            </a:extLst>
          </p:cNvPr>
          <p:cNvSpPr/>
          <p:nvPr/>
        </p:nvSpPr>
        <p:spPr>
          <a:xfrm>
            <a:off x="3903210" y="2086845"/>
            <a:ext cx="930778" cy="46222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BBA7D-EA52-D164-5CD4-CBD149B59270}"/>
              </a:ext>
            </a:extLst>
          </p:cNvPr>
          <p:cNvSpPr txBox="1"/>
          <p:nvPr/>
        </p:nvSpPr>
        <p:spPr>
          <a:xfrm>
            <a:off x="6804761" y="2179737"/>
            <a:ext cx="3268694" cy="369332"/>
          </a:xfrm>
          <a:prstGeom prst="rect">
            <a:avLst/>
          </a:prstGeom>
          <a:noFill/>
        </p:spPr>
        <p:txBody>
          <a:bodyPr wrap="square" rtlCol="0">
            <a:spAutoFit/>
          </a:bodyPr>
          <a:lstStyle/>
          <a:p>
            <a:r>
              <a:rPr lang="en-US" b="1">
                <a:solidFill>
                  <a:srgbClr val="00B050"/>
                </a:solidFill>
              </a:rPr>
              <a:t>RFI Entrance – Start Here</a:t>
            </a:r>
          </a:p>
        </p:txBody>
      </p:sp>
      <p:sp>
        <p:nvSpPr>
          <p:cNvPr id="13" name="TextBox 12">
            <a:extLst>
              <a:ext uri="{FF2B5EF4-FFF2-40B4-BE49-F238E27FC236}">
                <a16:creationId xmlns:a16="http://schemas.microsoft.com/office/drawing/2014/main" id="{BA88004E-4F3F-C210-2F91-BE5299C72266}"/>
              </a:ext>
            </a:extLst>
          </p:cNvPr>
          <p:cNvSpPr txBox="1"/>
          <p:nvPr/>
        </p:nvSpPr>
        <p:spPr>
          <a:xfrm>
            <a:off x="6422362" y="5042642"/>
            <a:ext cx="5335720" cy="523220"/>
          </a:xfrm>
          <a:prstGeom prst="rect">
            <a:avLst/>
          </a:prstGeom>
          <a:noFill/>
          <a:ln w="19050">
            <a:solidFill>
              <a:schemeClr val="accent1"/>
            </a:solidFill>
          </a:ln>
        </p:spPr>
        <p:txBody>
          <a:bodyPr wrap="square" lIns="91440" tIns="45720" rIns="91440" bIns="45720" rtlCol="0" anchor="t">
            <a:spAutoFit/>
          </a:bodyPr>
          <a:lstStyle/>
          <a:p>
            <a:r>
              <a:rPr lang="en-US" sz="1400" i="1">
                <a:solidFill>
                  <a:srgbClr val="002677"/>
                </a:solidFill>
              </a:rPr>
              <a:t>Screen view is for the Employer eservices portal; other portal screens may have different entry point on their home page.</a:t>
            </a:r>
          </a:p>
        </p:txBody>
      </p:sp>
      <p:sp>
        <p:nvSpPr>
          <p:cNvPr id="14" name="Rectangle 13">
            <a:extLst>
              <a:ext uri="{FF2B5EF4-FFF2-40B4-BE49-F238E27FC236}">
                <a16:creationId xmlns:a16="http://schemas.microsoft.com/office/drawing/2014/main" id="{0F36E4A7-1784-D593-FD14-C7D98F18FD81}"/>
              </a:ext>
            </a:extLst>
          </p:cNvPr>
          <p:cNvSpPr/>
          <p:nvPr/>
        </p:nvSpPr>
        <p:spPr>
          <a:xfrm>
            <a:off x="6307355" y="1158428"/>
            <a:ext cx="4560587" cy="5227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Login using your HSID and password.</a:t>
            </a:r>
          </a:p>
        </p:txBody>
      </p:sp>
      <p:cxnSp>
        <p:nvCxnSpPr>
          <p:cNvPr id="9" name="Straight Arrow Connector 8">
            <a:extLst>
              <a:ext uri="{FF2B5EF4-FFF2-40B4-BE49-F238E27FC236}">
                <a16:creationId xmlns:a16="http://schemas.microsoft.com/office/drawing/2014/main" id="{FC20AF4A-F07C-40B2-0086-767A12E1DCFB}"/>
              </a:ext>
            </a:extLst>
          </p:cNvPr>
          <p:cNvCxnSpPr>
            <a:cxnSpLocks/>
          </p:cNvCxnSpPr>
          <p:nvPr/>
        </p:nvCxnSpPr>
        <p:spPr>
          <a:xfrm flipH="1">
            <a:off x="5078943" y="2401789"/>
            <a:ext cx="155327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729CD1C-E597-1F0C-09A8-380924B14501}"/>
              </a:ext>
            </a:extLst>
          </p:cNvPr>
          <p:cNvSpPr>
            <a:spLocks noGrp="1"/>
          </p:cNvSpPr>
          <p:nvPr>
            <p:ph type="sldNum" sz="quarter" idx="12"/>
          </p:nvPr>
        </p:nvSpPr>
        <p:spPr/>
        <p:txBody>
          <a:bodyPr/>
          <a:lstStyle/>
          <a:p>
            <a:fld id="{20EE5329-3E45-4A74-8CDA-27D66E9BEB5A}" type="slidenum">
              <a:rPr lang="en-US" smtClean="0"/>
              <a:t>11</a:t>
            </a:fld>
            <a:endParaRPr lang="en-US"/>
          </a:p>
        </p:txBody>
      </p:sp>
    </p:spTree>
    <p:extLst>
      <p:ext uri="{BB962C8B-B14F-4D97-AF65-F5344CB8AC3E}">
        <p14:creationId xmlns:p14="http://schemas.microsoft.com/office/powerpoint/2010/main" val="114005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D164E-C512-D4FE-ABE3-2C214BF2021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33871F1-D893-A230-B792-3B52C8E8CC49}"/>
              </a:ext>
            </a:extLst>
          </p:cNvPr>
          <p:cNvPicPr>
            <a:picLocks noChangeAspect="1"/>
          </p:cNvPicPr>
          <p:nvPr/>
        </p:nvPicPr>
        <p:blipFill>
          <a:blip r:embed="rId3"/>
          <a:stretch>
            <a:fillRect/>
          </a:stretch>
        </p:blipFill>
        <p:spPr>
          <a:xfrm>
            <a:off x="899721" y="1323307"/>
            <a:ext cx="6032149" cy="4211385"/>
          </a:xfrm>
          <a:prstGeom prst="rect">
            <a:avLst/>
          </a:prstGeom>
        </p:spPr>
      </p:pic>
      <p:sp>
        <p:nvSpPr>
          <p:cNvPr id="2" name="Title 1">
            <a:extLst>
              <a:ext uri="{FF2B5EF4-FFF2-40B4-BE49-F238E27FC236}">
                <a16:creationId xmlns:a16="http://schemas.microsoft.com/office/drawing/2014/main" id="{F459790F-2CCB-B86F-100D-6328F17AD4C1}"/>
              </a:ext>
            </a:extLst>
          </p:cNvPr>
          <p:cNvSpPr>
            <a:spLocks noGrp="1"/>
          </p:cNvSpPr>
          <p:nvPr>
            <p:ph type="title"/>
          </p:nvPr>
        </p:nvSpPr>
        <p:spPr>
          <a:xfrm>
            <a:off x="600030" y="600032"/>
            <a:ext cx="11779539" cy="443198"/>
          </a:xfrm>
        </p:spPr>
        <p:txBody>
          <a:bodyPr/>
          <a:lstStyle/>
          <a:p>
            <a:r>
              <a:rPr lang="en-US"/>
              <a:t>Screen reminder of deadlines and UHC RFI rationale</a:t>
            </a:r>
          </a:p>
        </p:txBody>
      </p:sp>
      <p:sp>
        <p:nvSpPr>
          <p:cNvPr id="3" name="Text Placeholder 3">
            <a:extLst>
              <a:ext uri="{FF2B5EF4-FFF2-40B4-BE49-F238E27FC236}">
                <a16:creationId xmlns:a16="http://schemas.microsoft.com/office/drawing/2014/main" id="{86DE4DD2-E393-BFDF-8763-F28111AC2835}"/>
              </a:ext>
            </a:extLst>
          </p:cNvPr>
          <p:cNvSpPr txBox="1">
            <a:spLocks/>
          </p:cNvSpPr>
          <p:nvPr/>
        </p:nvSpPr>
        <p:spPr>
          <a:xfrm>
            <a:off x="7913217" y="1655544"/>
            <a:ext cx="3346472" cy="3964276"/>
          </a:xfrm>
          <a:prstGeom prst="rect">
            <a:avLst/>
          </a:prstGeom>
        </p:spPr>
        <p:txBody>
          <a:bodyPr lIns="91440" tIns="45720" rIns="91440" bIns="45720" anchor="t"/>
          <a:lst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mn-lt"/>
                <a:ea typeface="+mn-ea"/>
                <a:cs typeface="+mn-cs"/>
              </a:defRPr>
            </a:lvl1pPr>
            <a:lvl2pPr marL="227013" indent="-227013" algn="l" defTabSz="9144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460375" indent="-233363" algn="l" defTabSz="9144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687388" indent="-227013" algn="l" defTabSz="914400"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4pPr>
            <a:lvl5pPr marL="914400" indent="-227013" algn="l" defTabSz="914400" rtl="0" eaLnBrk="1" latinLnBrk="0" hangingPunct="1">
              <a:lnSpc>
                <a:spcPct val="100000"/>
              </a:lnSpc>
              <a:spcBef>
                <a:spcPts val="12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a:t>Key deadlines </a:t>
            </a:r>
          </a:p>
          <a:p>
            <a:pPr marL="285750" indent="-285750">
              <a:buFont typeface="Arial" panose="020B0604020202020204" pitchFamily="34" charset="0"/>
              <a:buChar char="•"/>
            </a:pPr>
            <a:r>
              <a:rPr lang="en-US" sz="1600"/>
              <a:t>Rationale for asking for the data and completing the RFI</a:t>
            </a:r>
            <a:endParaRPr lang="en-US" sz="1600">
              <a:cs typeface="Arial"/>
            </a:endParaRPr>
          </a:p>
          <a:p>
            <a:pPr marL="285750" indent="-285750">
              <a:buFont typeface="Arial" panose="020B0604020202020204" pitchFamily="34" charset="0"/>
              <a:buChar char="•"/>
            </a:pPr>
            <a:r>
              <a:rPr lang="en-US" sz="1600"/>
              <a:t>Information on employer requirement if RFI is not completed</a:t>
            </a:r>
            <a:endParaRPr lang="en-US" sz="1600">
              <a:cs typeface="Arial"/>
            </a:endParaRPr>
          </a:p>
          <a:p>
            <a:pPr marL="285750" indent="-285750">
              <a:buFont typeface="Arial" panose="020B0604020202020204" pitchFamily="34" charset="0"/>
              <a:buChar char="•"/>
            </a:pPr>
            <a:r>
              <a:rPr lang="en-US" sz="1600"/>
              <a:t>Click the </a:t>
            </a:r>
            <a:r>
              <a:rPr lang="en-US" sz="1600" b="1" i="1"/>
              <a:t>UHC request for information (RFI) </a:t>
            </a:r>
            <a:r>
              <a:rPr lang="en-US" sz="1600"/>
              <a:t>portal button to get started</a:t>
            </a:r>
            <a:endParaRPr lang="en-US" sz="1600">
              <a:cs typeface="Arial"/>
            </a:endParaRPr>
          </a:p>
        </p:txBody>
      </p:sp>
      <p:sp>
        <p:nvSpPr>
          <p:cNvPr id="5" name="TextBox 4">
            <a:extLst>
              <a:ext uri="{FF2B5EF4-FFF2-40B4-BE49-F238E27FC236}">
                <a16:creationId xmlns:a16="http://schemas.microsoft.com/office/drawing/2014/main" id="{50F4F6CA-FA37-1229-2032-2AFFFAE8F7C2}"/>
              </a:ext>
            </a:extLst>
          </p:cNvPr>
          <p:cNvSpPr txBox="1"/>
          <p:nvPr/>
        </p:nvSpPr>
        <p:spPr>
          <a:xfrm>
            <a:off x="7647709" y="5697725"/>
            <a:ext cx="4037269" cy="523220"/>
          </a:xfrm>
          <a:prstGeom prst="rect">
            <a:avLst/>
          </a:prstGeom>
          <a:noFill/>
          <a:ln w="19050">
            <a:solidFill>
              <a:schemeClr val="accent1"/>
            </a:solidFill>
          </a:ln>
        </p:spPr>
        <p:txBody>
          <a:bodyPr wrap="square" rtlCol="0">
            <a:spAutoFit/>
          </a:bodyPr>
          <a:lstStyle/>
          <a:p>
            <a:r>
              <a:rPr lang="en-US" sz="1400" i="1">
                <a:solidFill>
                  <a:srgbClr val="002677"/>
                </a:solidFill>
              </a:rPr>
              <a:t>Screen view is for the employereservices portal; other portal screens may have slight variations.  </a:t>
            </a:r>
          </a:p>
        </p:txBody>
      </p:sp>
      <p:sp>
        <p:nvSpPr>
          <p:cNvPr id="6" name="Oval 5">
            <a:extLst>
              <a:ext uri="{FF2B5EF4-FFF2-40B4-BE49-F238E27FC236}">
                <a16:creationId xmlns:a16="http://schemas.microsoft.com/office/drawing/2014/main" id="{93C0F78B-A8AD-A887-92BE-8F43294A1869}"/>
              </a:ext>
            </a:extLst>
          </p:cNvPr>
          <p:cNvSpPr/>
          <p:nvPr/>
        </p:nvSpPr>
        <p:spPr>
          <a:xfrm>
            <a:off x="1229504" y="5083498"/>
            <a:ext cx="2481654" cy="53632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8E741E2-EFB1-55EC-DF81-F6C94390A364}"/>
              </a:ext>
            </a:extLst>
          </p:cNvPr>
          <p:cNvCxnSpPr>
            <a:cxnSpLocks/>
          </p:cNvCxnSpPr>
          <p:nvPr/>
        </p:nvCxnSpPr>
        <p:spPr>
          <a:xfrm flipH="1">
            <a:off x="3848415" y="4032354"/>
            <a:ext cx="4336215" cy="124764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F83D18F-BA08-54EB-AE14-426C1B14761F}"/>
              </a:ext>
            </a:extLst>
          </p:cNvPr>
          <p:cNvSpPr>
            <a:spLocks noGrp="1"/>
          </p:cNvSpPr>
          <p:nvPr>
            <p:ph type="sldNum" sz="quarter" idx="12"/>
          </p:nvPr>
        </p:nvSpPr>
        <p:spPr/>
        <p:txBody>
          <a:bodyPr/>
          <a:lstStyle/>
          <a:p>
            <a:fld id="{20EE5329-3E45-4A74-8CDA-27D66E9BEB5A}" type="slidenum">
              <a:rPr lang="en-US" smtClean="0"/>
              <a:t>12</a:t>
            </a:fld>
            <a:endParaRPr lang="en-US"/>
          </a:p>
        </p:txBody>
      </p:sp>
    </p:spTree>
    <p:extLst>
      <p:ext uri="{BB962C8B-B14F-4D97-AF65-F5344CB8AC3E}">
        <p14:creationId xmlns:p14="http://schemas.microsoft.com/office/powerpoint/2010/main" val="93154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02012-5470-630B-8012-E6D34428F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16F33-0B99-030F-4BA9-D31CD1966DB6}"/>
              </a:ext>
            </a:extLst>
          </p:cNvPr>
          <p:cNvSpPr>
            <a:spLocks noGrp="1"/>
          </p:cNvSpPr>
          <p:nvPr>
            <p:ph type="title"/>
          </p:nvPr>
        </p:nvSpPr>
        <p:spPr>
          <a:xfrm>
            <a:off x="600031" y="600031"/>
            <a:ext cx="10420394" cy="443198"/>
          </a:xfrm>
        </p:spPr>
        <p:txBody>
          <a:bodyPr/>
          <a:lstStyle/>
          <a:p>
            <a:r>
              <a:rPr lang="en-US"/>
              <a:t>UHC RFI Home page for employers and brokers </a:t>
            </a:r>
          </a:p>
        </p:txBody>
      </p:sp>
      <p:sp>
        <p:nvSpPr>
          <p:cNvPr id="8" name="TextBox 7">
            <a:extLst>
              <a:ext uri="{FF2B5EF4-FFF2-40B4-BE49-F238E27FC236}">
                <a16:creationId xmlns:a16="http://schemas.microsoft.com/office/drawing/2014/main" id="{399356B0-4210-9D51-6945-7326FE44794B}"/>
              </a:ext>
            </a:extLst>
          </p:cNvPr>
          <p:cNvSpPr txBox="1"/>
          <p:nvPr/>
        </p:nvSpPr>
        <p:spPr>
          <a:xfrm>
            <a:off x="374092" y="1234033"/>
            <a:ext cx="3282886" cy="4832092"/>
          </a:xfrm>
          <a:prstGeom prst="rect">
            <a:avLst/>
          </a:prstGeom>
          <a:noFill/>
        </p:spPr>
        <p:txBody>
          <a:bodyPr wrap="square" lIns="91440" tIns="45720" rIns="91440" bIns="45720" rtlCol="0" anchor="t">
            <a:spAutoFit/>
          </a:bodyPr>
          <a:lstStyle/>
          <a:p>
            <a:pPr marL="226695" indent="-226695">
              <a:spcBef>
                <a:spcPts val="600"/>
              </a:spcBef>
              <a:buFont typeface="Symbol" panose="05050102010706020507" pitchFamily="18" charset="2"/>
              <a:buChar char="·"/>
            </a:pPr>
            <a:r>
              <a:rPr lang="en-US" sz="1300"/>
              <a:t>Broker will see the list of their employer plans if  BOR is accurate  as of 1/15/2026</a:t>
            </a:r>
            <a:endParaRPr lang="en-US" sz="1300">
              <a:cs typeface="Arial"/>
            </a:endParaRPr>
          </a:p>
          <a:p>
            <a:pPr marL="226695" indent="-226695">
              <a:spcBef>
                <a:spcPts val="600"/>
              </a:spcBef>
              <a:buFont typeface="Symbol" panose="05050102010706020507" pitchFamily="18" charset="2"/>
              <a:buChar char="·"/>
            </a:pPr>
            <a:r>
              <a:rPr lang="en-US" sz="1300"/>
              <a:t>Employers will only see their own plans</a:t>
            </a:r>
            <a:endParaRPr lang="en-US" sz="1300">
              <a:cs typeface="Arial"/>
            </a:endParaRPr>
          </a:p>
          <a:p>
            <a:pPr marL="226695" indent="-226695">
              <a:spcBef>
                <a:spcPts val="600"/>
              </a:spcBef>
              <a:buFont typeface="Symbol" panose="05050102010706020507" pitchFamily="18" charset="2"/>
              <a:buChar char="·"/>
            </a:pPr>
            <a:r>
              <a:rPr lang="en-US" sz="1300">
                <a:cs typeface="Arial"/>
              </a:rPr>
              <a:t>If RFI has both funding type, both RFIs are required</a:t>
            </a:r>
            <a:endParaRPr lang="en-US" sz="1300"/>
          </a:p>
          <a:p>
            <a:pPr marL="226695" indent="-226695">
              <a:spcBef>
                <a:spcPts val="600"/>
              </a:spcBef>
              <a:buFont typeface="Symbol" panose="05050102010706020507" pitchFamily="18" charset="2"/>
              <a:buChar char="·"/>
            </a:pPr>
            <a:r>
              <a:rPr lang="en-US" sz="1300"/>
              <a:t>To complete the UHC RFI, click on the Employer Group Name to open</a:t>
            </a:r>
            <a:endParaRPr lang="en-US" sz="1300">
              <a:cs typeface="Arial"/>
            </a:endParaRPr>
          </a:p>
          <a:p>
            <a:pPr marL="226695" indent="-226695">
              <a:spcBef>
                <a:spcPts val="600"/>
              </a:spcBef>
              <a:buFont typeface="Symbol" panose="05050102010706020507" pitchFamily="18" charset="2"/>
              <a:buChar char="·"/>
            </a:pPr>
            <a:r>
              <a:rPr lang="en-US" sz="1300"/>
              <a:t>Users can start, update, modify, submit, resubmit and download </a:t>
            </a:r>
            <a:r>
              <a:rPr lang="en-US" sz="1300">
                <a:cs typeface="Arial"/>
              </a:rPr>
              <a:t>until 3/31/2026</a:t>
            </a:r>
          </a:p>
          <a:p>
            <a:pPr marL="226695" indent="-226695">
              <a:spcBef>
                <a:spcPts val="600"/>
              </a:spcBef>
              <a:buFont typeface="Symbol" panose="05050102010706020507" pitchFamily="18" charset="2"/>
              <a:buChar char="·"/>
            </a:pPr>
            <a:r>
              <a:rPr lang="en-US" sz="1300">
                <a:cs typeface="Arial"/>
              </a:rPr>
              <a:t>The employer may check status real time and download completed UHC RFI responses</a:t>
            </a:r>
          </a:p>
          <a:p>
            <a:pPr marL="226695" indent="-226695">
              <a:spcBef>
                <a:spcPts val="600"/>
              </a:spcBef>
              <a:buFont typeface="Symbol" panose="05050102010706020507" pitchFamily="18" charset="2"/>
              <a:buChar char="·"/>
            </a:pPr>
            <a:r>
              <a:rPr lang="en-US" sz="1300"/>
              <a:t>Deadline to submit UHC RFI is 3/31/2026</a:t>
            </a:r>
          </a:p>
          <a:p>
            <a:pPr marL="226695" indent="-226695">
              <a:spcBef>
                <a:spcPts val="600"/>
              </a:spcBef>
              <a:buFont typeface="Symbol" panose="05050102010706020507" pitchFamily="18" charset="2"/>
              <a:buChar char="·"/>
            </a:pPr>
            <a:r>
              <a:rPr lang="en-US" sz="1300">
                <a:cs typeface="Arial"/>
              </a:rPr>
              <a:t>Any incorrect information (e.g., EIN, Employer Group Name) should be submitted to </a:t>
            </a:r>
            <a:r>
              <a:rPr lang="en-US" sz="1300">
                <a:cs typeface="Arial"/>
                <a:hlinkClick r:id="rId3"/>
              </a:rPr>
              <a:t>caa_rxdc_tech_support@uhc.com</a:t>
            </a:r>
            <a:r>
              <a:rPr lang="en-US" sz="1300">
                <a:cs typeface="Arial"/>
              </a:rPr>
              <a:t> </a:t>
            </a:r>
          </a:p>
        </p:txBody>
      </p:sp>
      <p:pic>
        <p:nvPicPr>
          <p:cNvPr id="10" name="Picture 9">
            <a:extLst>
              <a:ext uri="{FF2B5EF4-FFF2-40B4-BE49-F238E27FC236}">
                <a16:creationId xmlns:a16="http://schemas.microsoft.com/office/drawing/2014/main" id="{0C4F6ECE-2371-73E9-8AFA-090F446E02EE}"/>
              </a:ext>
            </a:extLst>
          </p:cNvPr>
          <p:cNvPicPr>
            <a:picLocks noChangeAspect="1"/>
          </p:cNvPicPr>
          <p:nvPr/>
        </p:nvPicPr>
        <p:blipFill>
          <a:blip r:embed="rId4"/>
          <a:stretch>
            <a:fillRect/>
          </a:stretch>
        </p:blipFill>
        <p:spPr>
          <a:xfrm>
            <a:off x="3703487" y="2094270"/>
            <a:ext cx="8114421" cy="2019497"/>
          </a:xfrm>
          <a:prstGeom prst="rect">
            <a:avLst/>
          </a:prstGeom>
        </p:spPr>
      </p:pic>
      <p:sp>
        <p:nvSpPr>
          <p:cNvPr id="11" name="Oval 10">
            <a:extLst>
              <a:ext uri="{FF2B5EF4-FFF2-40B4-BE49-F238E27FC236}">
                <a16:creationId xmlns:a16="http://schemas.microsoft.com/office/drawing/2014/main" id="{8A5A028F-9893-895A-3A32-91795CEB10FC}"/>
              </a:ext>
            </a:extLst>
          </p:cNvPr>
          <p:cNvSpPr/>
          <p:nvPr/>
        </p:nvSpPr>
        <p:spPr>
          <a:xfrm>
            <a:off x="4563858" y="2877076"/>
            <a:ext cx="1098886" cy="123669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noFill/>
            </a:endParaRPr>
          </a:p>
        </p:txBody>
      </p:sp>
      <p:sp>
        <p:nvSpPr>
          <p:cNvPr id="3" name="Slide Number Placeholder 2">
            <a:extLst>
              <a:ext uri="{FF2B5EF4-FFF2-40B4-BE49-F238E27FC236}">
                <a16:creationId xmlns:a16="http://schemas.microsoft.com/office/drawing/2014/main" id="{928F497C-BFFA-0D03-165B-6D100373122F}"/>
              </a:ext>
            </a:extLst>
          </p:cNvPr>
          <p:cNvSpPr>
            <a:spLocks noGrp="1"/>
          </p:cNvSpPr>
          <p:nvPr>
            <p:ph type="sldNum" sz="quarter" idx="12"/>
          </p:nvPr>
        </p:nvSpPr>
        <p:spPr/>
        <p:txBody>
          <a:bodyPr/>
          <a:lstStyle/>
          <a:p>
            <a:fld id="{20EE5329-3E45-4A74-8CDA-27D66E9BEB5A}" type="slidenum">
              <a:rPr lang="en-US" smtClean="0"/>
              <a:t>13</a:t>
            </a:fld>
            <a:endParaRPr lang="en-US"/>
          </a:p>
        </p:txBody>
      </p:sp>
    </p:spTree>
    <p:extLst>
      <p:ext uri="{BB962C8B-B14F-4D97-AF65-F5344CB8AC3E}">
        <p14:creationId xmlns:p14="http://schemas.microsoft.com/office/powerpoint/2010/main" val="164078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DB6AB-8039-9D83-9D41-BBB09D8DD8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16143-D2BB-CF4A-0723-A6B7A64E43AC}"/>
              </a:ext>
            </a:extLst>
          </p:cNvPr>
          <p:cNvSpPr>
            <a:spLocks noGrp="1"/>
          </p:cNvSpPr>
          <p:nvPr>
            <p:ph type="title"/>
          </p:nvPr>
        </p:nvSpPr>
        <p:spPr>
          <a:xfrm>
            <a:off x="475129" y="600031"/>
            <a:ext cx="11716871" cy="387798"/>
          </a:xfrm>
        </p:spPr>
        <p:txBody>
          <a:bodyPr/>
          <a:lstStyle/>
          <a:p>
            <a:r>
              <a:rPr lang="en-US" sz="2800"/>
              <a:t>UnitedHealthcare complete, confirm, attest, submit UHC RFI</a:t>
            </a:r>
          </a:p>
        </p:txBody>
      </p:sp>
      <p:pic>
        <p:nvPicPr>
          <p:cNvPr id="4" name="Picture 3">
            <a:extLst>
              <a:ext uri="{FF2B5EF4-FFF2-40B4-BE49-F238E27FC236}">
                <a16:creationId xmlns:a16="http://schemas.microsoft.com/office/drawing/2014/main" id="{974024E6-4206-7FDE-1FEE-A7DBE097DEC0}"/>
              </a:ext>
            </a:extLst>
          </p:cNvPr>
          <p:cNvPicPr>
            <a:picLocks noChangeAspect="1"/>
          </p:cNvPicPr>
          <p:nvPr/>
        </p:nvPicPr>
        <p:blipFill>
          <a:blip r:embed="rId3">
            <a:alphaModFix amt="35000"/>
          </a:blip>
          <a:stretch>
            <a:fillRect/>
          </a:stretch>
        </p:blipFill>
        <p:spPr>
          <a:xfrm>
            <a:off x="1794373" y="1320338"/>
            <a:ext cx="8461981" cy="4529721"/>
          </a:xfrm>
          <a:prstGeom prst="rect">
            <a:avLst/>
          </a:prstGeom>
        </p:spPr>
      </p:pic>
      <p:sp>
        <p:nvSpPr>
          <p:cNvPr id="9" name="Rectangle 8">
            <a:extLst>
              <a:ext uri="{FF2B5EF4-FFF2-40B4-BE49-F238E27FC236}">
                <a16:creationId xmlns:a16="http://schemas.microsoft.com/office/drawing/2014/main" id="{2D16DE84-EC96-BC05-BE66-F545AF96D1C8}"/>
              </a:ext>
            </a:extLst>
          </p:cNvPr>
          <p:cNvSpPr/>
          <p:nvPr/>
        </p:nvSpPr>
        <p:spPr>
          <a:xfrm>
            <a:off x="475129" y="4276165"/>
            <a:ext cx="2863743" cy="1651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Important: </a:t>
            </a:r>
            <a:r>
              <a:rPr lang="en-US" sz="1400"/>
              <a:t>Any RFI where the RFI Status is “Open” or “In Process” (i.e., </a:t>
            </a:r>
            <a:r>
              <a:rPr lang="en-US" sz="1400" b="1"/>
              <a:t>not</a:t>
            </a:r>
            <a:r>
              <a:rPr lang="en-US" sz="1400"/>
              <a:t> “Complete”) after UHC’s internal deadline of 3/31/2026 will </a:t>
            </a:r>
            <a:r>
              <a:rPr lang="en-US" sz="1400" b="1" u="sng"/>
              <a:t>not</a:t>
            </a:r>
            <a:r>
              <a:rPr lang="en-US" sz="1400"/>
              <a:t> be included in UHC’s submission to CMS.</a:t>
            </a:r>
          </a:p>
        </p:txBody>
      </p:sp>
      <p:pic>
        <p:nvPicPr>
          <p:cNvPr id="13" name="Picture 12">
            <a:extLst>
              <a:ext uri="{FF2B5EF4-FFF2-40B4-BE49-F238E27FC236}">
                <a16:creationId xmlns:a16="http://schemas.microsoft.com/office/drawing/2014/main" id="{B0518B44-3993-8C74-0464-E3AD08EB51E1}"/>
              </a:ext>
            </a:extLst>
          </p:cNvPr>
          <p:cNvPicPr>
            <a:picLocks noChangeAspect="1"/>
          </p:cNvPicPr>
          <p:nvPr/>
        </p:nvPicPr>
        <p:blipFill>
          <a:blip r:embed="rId4"/>
          <a:stretch>
            <a:fillRect/>
          </a:stretch>
        </p:blipFill>
        <p:spPr>
          <a:xfrm>
            <a:off x="3829815" y="1060919"/>
            <a:ext cx="4089610" cy="5200917"/>
          </a:xfrm>
          <a:prstGeom prst="rect">
            <a:avLst/>
          </a:prstGeom>
        </p:spPr>
      </p:pic>
      <p:pic>
        <p:nvPicPr>
          <p:cNvPr id="15" name="Picture 14">
            <a:extLst>
              <a:ext uri="{FF2B5EF4-FFF2-40B4-BE49-F238E27FC236}">
                <a16:creationId xmlns:a16="http://schemas.microsoft.com/office/drawing/2014/main" id="{07A3B87D-C779-2AA5-881D-89ACD0604C4C}"/>
              </a:ext>
            </a:extLst>
          </p:cNvPr>
          <p:cNvPicPr>
            <a:picLocks noChangeAspect="1"/>
          </p:cNvPicPr>
          <p:nvPr/>
        </p:nvPicPr>
        <p:blipFill>
          <a:blip r:embed="rId5"/>
          <a:stretch>
            <a:fillRect/>
          </a:stretch>
        </p:blipFill>
        <p:spPr>
          <a:xfrm>
            <a:off x="664015" y="1320338"/>
            <a:ext cx="1130358" cy="1117657"/>
          </a:xfrm>
          <a:prstGeom prst="rect">
            <a:avLst/>
          </a:prstGeom>
        </p:spPr>
      </p:pic>
      <p:sp>
        <p:nvSpPr>
          <p:cNvPr id="3" name="Slide Number Placeholder 2">
            <a:extLst>
              <a:ext uri="{FF2B5EF4-FFF2-40B4-BE49-F238E27FC236}">
                <a16:creationId xmlns:a16="http://schemas.microsoft.com/office/drawing/2014/main" id="{3C1F90EB-C260-B767-C83A-8B94C592EF24}"/>
              </a:ext>
            </a:extLst>
          </p:cNvPr>
          <p:cNvSpPr>
            <a:spLocks noGrp="1"/>
          </p:cNvSpPr>
          <p:nvPr>
            <p:ph type="sldNum" sz="quarter" idx="12"/>
          </p:nvPr>
        </p:nvSpPr>
        <p:spPr/>
        <p:txBody>
          <a:bodyPr/>
          <a:lstStyle/>
          <a:p>
            <a:fld id="{20EE5329-3E45-4A74-8CDA-27D66E9BEB5A}" type="slidenum">
              <a:rPr lang="en-US" smtClean="0"/>
              <a:t>14</a:t>
            </a:fld>
            <a:endParaRPr lang="en-US"/>
          </a:p>
        </p:txBody>
      </p:sp>
    </p:spTree>
    <p:extLst>
      <p:ext uri="{BB962C8B-B14F-4D97-AF65-F5344CB8AC3E}">
        <p14:creationId xmlns:p14="http://schemas.microsoft.com/office/powerpoint/2010/main" val="263732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A8B67-B90C-B502-202B-98AC96882F6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C1CA92-5287-8985-7D01-5E58085E8224}"/>
              </a:ext>
            </a:extLst>
          </p:cNvPr>
          <p:cNvSpPr>
            <a:spLocks noGrp="1"/>
          </p:cNvSpPr>
          <p:nvPr>
            <p:ph type="title"/>
          </p:nvPr>
        </p:nvSpPr>
        <p:spPr>
          <a:xfrm>
            <a:off x="597065" y="2303335"/>
            <a:ext cx="11219830" cy="2659190"/>
          </a:xfrm>
        </p:spPr>
        <p:txBody>
          <a:bodyPr/>
          <a:lstStyle/>
          <a:p>
            <a:r>
              <a:rPr lang="en-US" sz="4000"/>
              <a:t>Calculation Instructions: Average Monthly Premium Paid (D1)</a:t>
            </a:r>
          </a:p>
        </p:txBody>
      </p:sp>
      <p:pic>
        <p:nvPicPr>
          <p:cNvPr id="3" name="Picture 2">
            <a:extLst>
              <a:ext uri="{FF2B5EF4-FFF2-40B4-BE49-F238E27FC236}">
                <a16:creationId xmlns:a16="http://schemas.microsoft.com/office/drawing/2014/main" id="{7A1D2B03-70DA-C618-F109-7747DD5F3E51}"/>
              </a:ext>
            </a:extLst>
          </p:cNvPr>
          <p:cNvPicPr>
            <a:picLocks noChangeAspect="1"/>
          </p:cNvPicPr>
          <p:nvPr/>
        </p:nvPicPr>
        <p:blipFill>
          <a:blip r:embed="rId3"/>
          <a:srcRect/>
          <a:stretch/>
        </p:blipFill>
        <p:spPr>
          <a:xfrm>
            <a:off x="10413460" y="242485"/>
            <a:ext cx="1494875" cy="1494875"/>
          </a:xfrm>
          <a:prstGeom prst="rect">
            <a:avLst/>
          </a:prstGeom>
        </p:spPr>
      </p:pic>
      <p:sp>
        <p:nvSpPr>
          <p:cNvPr id="2" name="Slide Number Placeholder 1">
            <a:extLst>
              <a:ext uri="{FF2B5EF4-FFF2-40B4-BE49-F238E27FC236}">
                <a16:creationId xmlns:a16="http://schemas.microsoft.com/office/drawing/2014/main" id="{D3F4BFE2-CA91-A9FF-A7C4-E20965539436}"/>
              </a:ext>
            </a:extLst>
          </p:cNvPr>
          <p:cNvSpPr>
            <a:spLocks noGrp="1"/>
          </p:cNvSpPr>
          <p:nvPr>
            <p:ph type="sldNum" sz="quarter" idx="12"/>
          </p:nvPr>
        </p:nvSpPr>
        <p:spPr/>
        <p:txBody>
          <a:bodyPr/>
          <a:lstStyle/>
          <a:p>
            <a:fld id="{20EE5329-3E45-4A74-8CDA-27D66E9BEB5A}" type="slidenum">
              <a:rPr lang="en-US" smtClean="0"/>
              <a:pPr/>
              <a:t>15</a:t>
            </a:fld>
            <a:endParaRPr lang="en-US"/>
          </a:p>
        </p:txBody>
      </p:sp>
    </p:spTree>
    <p:extLst>
      <p:ext uri="{BB962C8B-B14F-4D97-AF65-F5344CB8AC3E}">
        <p14:creationId xmlns:p14="http://schemas.microsoft.com/office/powerpoint/2010/main" val="402717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1EEBE-22C6-3C94-62AC-2E495EBBA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F9498C-B442-5F8A-5566-D3082B2A0138}"/>
              </a:ext>
            </a:extLst>
          </p:cNvPr>
          <p:cNvSpPr>
            <a:spLocks noGrp="1"/>
          </p:cNvSpPr>
          <p:nvPr>
            <p:ph type="title"/>
          </p:nvPr>
        </p:nvSpPr>
        <p:spPr>
          <a:xfrm>
            <a:off x="681674" y="391388"/>
            <a:ext cx="9601200" cy="443198"/>
          </a:xfrm>
        </p:spPr>
        <p:txBody>
          <a:bodyPr/>
          <a:lstStyle/>
          <a:p>
            <a:r>
              <a:rPr lang="en-US"/>
              <a:t>D1: Calculating the premium and life years</a:t>
            </a:r>
          </a:p>
        </p:txBody>
      </p:sp>
      <p:sp>
        <p:nvSpPr>
          <p:cNvPr id="4" name="Text Placeholder 3">
            <a:extLst>
              <a:ext uri="{FF2B5EF4-FFF2-40B4-BE49-F238E27FC236}">
                <a16:creationId xmlns:a16="http://schemas.microsoft.com/office/drawing/2014/main" id="{CF73393B-4A1D-7E12-F832-FD5C8C9CBCCC}"/>
              </a:ext>
            </a:extLst>
          </p:cNvPr>
          <p:cNvSpPr>
            <a:spLocks noGrp="1"/>
          </p:cNvSpPr>
          <p:nvPr>
            <p:ph idx="1"/>
          </p:nvPr>
        </p:nvSpPr>
        <p:spPr>
          <a:xfrm>
            <a:off x="595312" y="1226765"/>
            <a:ext cx="11001375" cy="1579188"/>
          </a:xfrm>
        </p:spPr>
        <p:txBody>
          <a:bodyPr vert="horz" lIns="91440" tIns="45720" rIns="91440" bIns="45720" rtlCol="0" anchor="t">
            <a:normAutofit/>
          </a:bodyPr>
          <a:lstStyle/>
          <a:p>
            <a:pPr marL="0" indent="0" defTabSz="914400">
              <a:buNone/>
            </a:pPr>
            <a:r>
              <a:rPr lang="en-US" sz="1400" b="1">
                <a:solidFill>
                  <a:srgbClr val="002677"/>
                </a:solidFill>
                <a:ea typeface="+mn-lt"/>
                <a:cs typeface="+mn-lt"/>
              </a:rPr>
              <a:t>Calculations needed to report average monthly premium paid by members and by employers </a:t>
            </a:r>
          </a:p>
          <a:p>
            <a:pPr marL="0" indent="0" defTabSz="914400">
              <a:buNone/>
            </a:pPr>
            <a:r>
              <a:rPr lang="en-US" sz="1400" b="1">
                <a:solidFill>
                  <a:srgbClr val="002677"/>
                </a:solidFill>
                <a:ea typeface="+mn-lt"/>
                <a:cs typeface="+mn-lt"/>
              </a:rPr>
              <a:t>Note: Premium must be submitted by carve out carriers/vendors, as necessary.</a:t>
            </a:r>
            <a:endParaRPr lang="en-US" sz="1400" b="1">
              <a:solidFill>
                <a:srgbClr val="002677"/>
              </a:solidFill>
              <a:cs typeface="Calibri"/>
            </a:endParaRPr>
          </a:p>
          <a:p>
            <a:pPr marL="231775" indent="-231775" defTabSz="914400">
              <a:buFont typeface="Symbol" panose="05050102010706020507" pitchFamily="18" charset="2"/>
              <a:buChar char="·"/>
            </a:pPr>
            <a:r>
              <a:rPr lang="en-US" sz="1400">
                <a:solidFill>
                  <a:srgbClr val="002677"/>
                </a:solidFill>
                <a:cs typeface="Arial"/>
              </a:rPr>
              <a:t>Use the UHC RxDC worksheet to do the calculation.</a:t>
            </a:r>
          </a:p>
          <a:p>
            <a:pPr marL="682625" lvl="1" indent="-219075" defTabSz="914400">
              <a:buFont typeface="Symbol" panose="05050102010706020507" pitchFamily="18" charset="2"/>
              <a:buChar char="·"/>
              <a:tabLst>
                <a:tab pos="4400550" algn="l"/>
              </a:tabLst>
            </a:pPr>
            <a:r>
              <a:rPr lang="en-US" sz="1400">
                <a:solidFill>
                  <a:srgbClr val="002677"/>
                </a:solidFill>
                <a:cs typeface="Arial"/>
              </a:rPr>
              <a:t>Refer to the </a:t>
            </a:r>
            <a:r>
              <a:rPr lang="en-US" sz="1400">
                <a:solidFill>
                  <a:srgbClr val="002677"/>
                </a:solidFill>
                <a:ea typeface="+mn-lt"/>
                <a:cs typeface="+mn-lt"/>
              </a:rPr>
              <a:t>Prescription Drug Data Collection (RxDC) </a:t>
            </a:r>
            <a:r>
              <a:rPr lang="en-US" sz="1400">
                <a:solidFill>
                  <a:srgbClr val="002677"/>
                </a:solidFill>
                <a:ea typeface="+mn-lt"/>
                <a:cs typeface="+mn-lt"/>
                <a:hlinkClick r:id="rId3">
                  <a:extLst>
                    <a:ext uri="{A12FA001-AC4F-418D-AE19-62706E023703}">
                      <ahyp:hlinkClr xmlns:ahyp="http://schemas.microsoft.com/office/drawing/2018/hyperlinkcolor" val="tx"/>
                    </a:ext>
                  </a:extLst>
                </a:hlinkClick>
              </a:rPr>
              <a:t>Reporting Instructions</a:t>
            </a:r>
            <a:r>
              <a:rPr lang="en-US" sz="1400">
                <a:solidFill>
                  <a:srgbClr val="002677"/>
                </a:solidFill>
                <a:ea typeface="+mn-lt"/>
                <a:cs typeface="+mn-lt"/>
              </a:rPr>
              <a:t> for definitions.</a:t>
            </a:r>
          </a:p>
          <a:p>
            <a:pPr marL="151765" indent="-228600"/>
            <a:endParaRPr lang="en-US" sz="1400">
              <a:highlight>
                <a:srgbClr val="FFFF00"/>
              </a:highlight>
              <a:cs typeface="Calibri"/>
            </a:endParaRPr>
          </a:p>
        </p:txBody>
      </p:sp>
      <p:sp>
        <p:nvSpPr>
          <p:cNvPr id="9" name="Left Brace 8">
            <a:extLst>
              <a:ext uri="{FF2B5EF4-FFF2-40B4-BE49-F238E27FC236}">
                <a16:creationId xmlns:a16="http://schemas.microsoft.com/office/drawing/2014/main" id="{0DBA8E1F-E5D0-7ABD-BCDC-FBCE4A705522}"/>
              </a:ext>
            </a:extLst>
          </p:cNvPr>
          <p:cNvSpPr/>
          <p:nvPr/>
        </p:nvSpPr>
        <p:spPr>
          <a:xfrm rot="16200000">
            <a:off x="6710209" y="2147347"/>
            <a:ext cx="472273" cy="6376514"/>
          </a:xfrm>
          <a:prstGeom prst="leftBrace">
            <a:avLst/>
          </a:prstGeom>
          <a:ln w="19050">
            <a:solidFill>
              <a:srgbClr val="00267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002677"/>
                </a:solidFill>
              </a:ln>
              <a:solidFill>
                <a:srgbClr val="002677"/>
              </a:solidFill>
              <a:effectLst/>
              <a:uLnTx/>
              <a:uFillTx/>
              <a:latin typeface="Arial"/>
              <a:ea typeface="+mn-ea"/>
              <a:cs typeface="+mn-cs"/>
            </a:endParaRPr>
          </a:p>
        </p:txBody>
      </p:sp>
      <p:sp>
        <p:nvSpPr>
          <p:cNvPr id="10" name="TextBox 9">
            <a:extLst>
              <a:ext uri="{FF2B5EF4-FFF2-40B4-BE49-F238E27FC236}">
                <a16:creationId xmlns:a16="http://schemas.microsoft.com/office/drawing/2014/main" id="{CDBF4258-E122-1926-39F1-101EE67C2372}"/>
              </a:ext>
            </a:extLst>
          </p:cNvPr>
          <p:cNvSpPr txBox="1"/>
          <p:nvPr/>
        </p:nvSpPr>
        <p:spPr>
          <a:xfrm>
            <a:off x="3480575" y="5617047"/>
            <a:ext cx="6654028" cy="4616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677"/>
                </a:solidFill>
                <a:effectLst/>
                <a:uLnTx/>
                <a:uFillTx/>
                <a:latin typeface="Arial"/>
                <a:ea typeface="+mn-ea"/>
                <a:cs typeface="+mn-cs"/>
              </a:rPr>
              <a:t>Information in UHC systems for plans administered by UHC. </a:t>
            </a:r>
            <a:r>
              <a:rPr kumimoji="0" lang="en-US" sz="1200" b="1" i="0" u="none" strike="noStrike" kern="1200" cap="none" spc="0" normalizeH="0" baseline="0" noProof="0">
                <a:ln>
                  <a:noFill/>
                </a:ln>
                <a:solidFill>
                  <a:srgbClr val="002677"/>
                </a:solidFill>
                <a:effectLst/>
                <a:uLnTx/>
                <a:uFillTx/>
                <a:latin typeface="Arial"/>
                <a:ea typeface="+mn-ea"/>
                <a:cs typeface="+mn-cs"/>
              </a:rPr>
              <a:t>No action for customers/brokers.</a:t>
            </a:r>
          </a:p>
        </p:txBody>
      </p:sp>
      <p:sp>
        <p:nvSpPr>
          <p:cNvPr id="11" name="Left Brace 10">
            <a:extLst>
              <a:ext uri="{FF2B5EF4-FFF2-40B4-BE49-F238E27FC236}">
                <a16:creationId xmlns:a16="http://schemas.microsoft.com/office/drawing/2014/main" id="{24B38811-6E0C-8415-1042-EFCF366EE196}"/>
              </a:ext>
            </a:extLst>
          </p:cNvPr>
          <p:cNvSpPr/>
          <p:nvPr/>
        </p:nvSpPr>
        <p:spPr>
          <a:xfrm rot="16200000">
            <a:off x="2168786" y="4037511"/>
            <a:ext cx="472272" cy="2596185"/>
          </a:xfrm>
          <a:prstGeom prst="leftBrace">
            <a:avLst/>
          </a:prstGeom>
          <a:ln w="19050">
            <a:solidFill>
              <a:srgbClr val="00267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002677"/>
                </a:solidFill>
              </a:ln>
              <a:solidFill>
                <a:srgbClr val="002677"/>
              </a:solidFill>
              <a:effectLst/>
              <a:uLnTx/>
              <a:uFillTx/>
              <a:latin typeface="Arial"/>
              <a:ea typeface="+mn-ea"/>
              <a:cs typeface="+mn-cs"/>
            </a:endParaRPr>
          </a:p>
        </p:txBody>
      </p:sp>
      <p:sp>
        <p:nvSpPr>
          <p:cNvPr id="12" name="TextBox 11">
            <a:extLst>
              <a:ext uri="{FF2B5EF4-FFF2-40B4-BE49-F238E27FC236}">
                <a16:creationId xmlns:a16="http://schemas.microsoft.com/office/drawing/2014/main" id="{59869F39-E9D4-283B-E3EA-9EFA9049ED4C}"/>
              </a:ext>
            </a:extLst>
          </p:cNvPr>
          <p:cNvSpPr txBox="1"/>
          <p:nvPr/>
        </p:nvSpPr>
        <p:spPr>
          <a:xfrm>
            <a:off x="1040153" y="5617047"/>
            <a:ext cx="268364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677"/>
                </a:solidFill>
                <a:effectLst/>
                <a:uLnTx/>
                <a:uFillTx/>
                <a:latin typeface="Arial"/>
                <a:ea typeface="+mn-ea"/>
                <a:cs typeface="+mn-cs"/>
              </a:rPr>
              <a:t>Action customers/brokers must calculate.</a:t>
            </a:r>
          </a:p>
        </p:txBody>
      </p:sp>
      <p:pic>
        <p:nvPicPr>
          <p:cNvPr id="7" name="Picture 6">
            <a:extLst>
              <a:ext uri="{FF2B5EF4-FFF2-40B4-BE49-F238E27FC236}">
                <a16:creationId xmlns:a16="http://schemas.microsoft.com/office/drawing/2014/main" id="{82106F4A-CE5F-C813-5247-837793C7A544}"/>
              </a:ext>
            </a:extLst>
          </p:cNvPr>
          <p:cNvPicPr>
            <a:picLocks noChangeAspect="1"/>
          </p:cNvPicPr>
          <p:nvPr/>
        </p:nvPicPr>
        <p:blipFill>
          <a:blip r:embed="rId4"/>
          <a:stretch>
            <a:fillRect/>
          </a:stretch>
        </p:blipFill>
        <p:spPr>
          <a:xfrm>
            <a:off x="1106829" y="2712230"/>
            <a:ext cx="9027774" cy="2365566"/>
          </a:xfrm>
          <a:prstGeom prst="rect">
            <a:avLst/>
          </a:prstGeom>
        </p:spPr>
      </p:pic>
      <p:sp>
        <p:nvSpPr>
          <p:cNvPr id="3" name="Slide Number Placeholder 2">
            <a:extLst>
              <a:ext uri="{FF2B5EF4-FFF2-40B4-BE49-F238E27FC236}">
                <a16:creationId xmlns:a16="http://schemas.microsoft.com/office/drawing/2014/main" id="{C7AE8087-A623-AC05-861E-445354FFAEF7}"/>
              </a:ext>
            </a:extLst>
          </p:cNvPr>
          <p:cNvSpPr>
            <a:spLocks noGrp="1"/>
          </p:cNvSpPr>
          <p:nvPr>
            <p:ph type="sldNum" sz="quarter" idx="12"/>
          </p:nvPr>
        </p:nvSpPr>
        <p:spPr/>
        <p:txBody>
          <a:bodyPr/>
          <a:lstStyle/>
          <a:p>
            <a:fld id="{20EE5329-3E45-4A74-8CDA-27D66E9BEB5A}" type="slidenum">
              <a:rPr lang="en-US" smtClean="0"/>
              <a:t>16</a:t>
            </a:fld>
            <a:endParaRPr lang="en-US"/>
          </a:p>
        </p:txBody>
      </p:sp>
    </p:spTree>
    <p:extLst>
      <p:ext uri="{BB962C8B-B14F-4D97-AF65-F5344CB8AC3E}">
        <p14:creationId xmlns:p14="http://schemas.microsoft.com/office/powerpoint/2010/main" val="2148133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F4524-211C-714D-AEF1-99976656A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C1D67-5E90-6081-125F-EE168B9CFD92}"/>
              </a:ext>
            </a:extLst>
          </p:cNvPr>
          <p:cNvSpPr>
            <a:spLocks noGrp="1"/>
          </p:cNvSpPr>
          <p:nvPr>
            <p:ph type="title"/>
          </p:nvPr>
        </p:nvSpPr>
        <p:spPr>
          <a:xfrm>
            <a:off x="645388" y="491174"/>
            <a:ext cx="10782344" cy="886397"/>
          </a:xfrm>
        </p:spPr>
        <p:txBody>
          <a:bodyPr/>
          <a:lstStyle/>
          <a:p>
            <a:r>
              <a:rPr lang="en-US"/>
              <a:t>Customer must calculate member and employer premiums</a:t>
            </a:r>
            <a:endParaRPr lang="en-US">
              <a:solidFill>
                <a:srgbClr val="00BED5"/>
              </a:solidFill>
            </a:endParaRPr>
          </a:p>
        </p:txBody>
      </p:sp>
      <p:graphicFrame>
        <p:nvGraphicFramePr>
          <p:cNvPr id="7" name="Table 6">
            <a:extLst>
              <a:ext uri="{FF2B5EF4-FFF2-40B4-BE49-F238E27FC236}">
                <a16:creationId xmlns:a16="http://schemas.microsoft.com/office/drawing/2014/main" id="{44DC59ED-501A-BA39-A4DE-F3C986F5620B}"/>
              </a:ext>
            </a:extLst>
          </p:cNvPr>
          <p:cNvGraphicFramePr>
            <a:graphicFrameLocks noGrp="1"/>
          </p:cNvGraphicFramePr>
          <p:nvPr>
            <p:extLst>
              <p:ext uri="{D42A27DB-BD31-4B8C-83A1-F6EECF244321}">
                <p14:modId xmlns:p14="http://schemas.microsoft.com/office/powerpoint/2010/main" val="4005581986"/>
              </p:ext>
            </p:extLst>
          </p:nvPr>
        </p:nvGraphicFramePr>
        <p:xfrm>
          <a:off x="690744" y="1477805"/>
          <a:ext cx="10991942" cy="3716432"/>
        </p:xfrm>
        <a:graphic>
          <a:graphicData uri="http://schemas.openxmlformats.org/drawingml/2006/table">
            <a:tbl>
              <a:tblPr firstRow="1" bandRow="1">
                <a:tableStyleId>{5C22544A-7EE6-4342-B048-85BDC9FD1C3A}</a:tableStyleId>
              </a:tblPr>
              <a:tblGrid>
                <a:gridCol w="1658083">
                  <a:extLst>
                    <a:ext uri="{9D8B030D-6E8A-4147-A177-3AD203B41FA5}">
                      <a16:colId xmlns:a16="http://schemas.microsoft.com/office/drawing/2014/main" val="240804229"/>
                    </a:ext>
                  </a:extLst>
                </a:gridCol>
                <a:gridCol w="9333859">
                  <a:extLst>
                    <a:ext uri="{9D8B030D-6E8A-4147-A177-3AD203B41FA5}">
                      <a16:colId xmlns:a16="http://schemas.microsoft.com/office/drawing/2014/main" val="2285732130"/>
                    </a:ext>
                  </a:extLst>
                </a:gridCol>
              </a:tblGrid>
              <a:tr h="306028">
                <a:tc>
                  <a:txBody>
                    <a:bodyPr/>
                    <a:lstStyle/>
                    <a:p>
                      <a:r>
                        <a:rPr lang="en-US" sz="1400">
                          <a:solidFill>
                            <a:srgbClr val="002677"/>
                          </a:solidFill>
                        </a:rPr>
                        <a:t>Data 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solidFill>
                            <a:srgbClr val="002677"/>
                          </a:solidFill>
                        </a:rPr>
                        <a:t>Average Monthly Premium Calculation Instructions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6564486"/>
                  </a:ext>
                </a:extLst>
              </a:tr>
              <a:tr h="1646402">
                <a:tc>
                  <a:txBody>
                    <a:bodyPr/>
                    <a:lstStyle/>
                    <a:p>
                      <a:r>
                        <a:rPr lang="en-US" sz="1300"/>
                        <a:t>Average monthly premium paid by </a:t>
                      </a:r>
                      <a:r>
                        <a:rPr lang="en-US" sz="1300" b="1"/>
                        <a:t>members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6FA"/>
                    </a:solidFill>
                  </a:tcPr>
                </a:tc>
                <a:tc>
                  <a:txBody>
                    <a:bodyPr/>
                    <a:lstStyle/>
                    <a:p>
                      <a:pPr marL="0" indent="0">
                        <a:buFont typeface="Arial" panose="020B0604020202020204" pitchFamily="34" charset="0"/>
                        <a:buNone/>
                      </a:pPr>
                      <a:r>
                        <a:rPr lang="en-US" sz="1300" b="1"/>
                        <a:t>Include</a:t>
                      </a:r>
                      <a:r>
                        <a:rPr lang="en-US" sz="1300"/>
                        <a:t>:</a:t>
                      </a:r>
                    </a:p>
                    <a:p>
                      <a:pPr marL="285750" indent="-285750">
                        <a:buFont typeface="Arial" panose="020B0604020202020204" pitchFamily="34" charset="0"/>
                        <a:buChar char="•"/>
                      </a:pPr>
                      <a:r>
                        <a:rPr lang="en-US" sz="1300"/>
                        <a:t>Premium paid by members for medical and pharmacy coverage.</a:t>
                      </a:r>
                    </a:p>
                    <a:p>
                      <a:pPr marL="285750" indent="-285750">
                        <a:buFont typeface="Arial" panose="020B0604020202020204" pitchFamily="34" charset="0"/>
                        <a:buChar char="•"/>
                      </a:pPr>
                      <a:r>
                        <a:rPr lang="en-US" sz="1300"/>
                        <a:t>Premium equivalents paid by members for self-funded medical and pharmacy coverage.</a:t>
                      </a:r>
                    </a:p>
                    <a:p>
                      <a:pPr marL="285750" indent="-285750">
                        <a:buFont typeface="Arial" panose="020B0604020202020204" pitchFamily="34" charset="0"/>
                        <a:buChar char="•"/>
                      </a:pPr>
                      <a:r>
                        <a:rPr lang="en-US" sz="1300"/>
                        <a:t>If members do not pay a premium, enter $0 (zero) in this field.</a:t>
                      </a:r>
                    </a:p>
                    <a:p>
                      <a:pPr marL="0" indent="0">
                        <a:buFont typeface="Arial" panose="020B0604020202020204" pitchFamily="34" charset="0"/>
                        <a:buNone/>
                      </a:pPr>
                      <a:r>
                        <a:rPr lang="en-US" sz="1300" b="1"/>
                        <a:t>Exclude</a:t>
                      </a:r>
                      <a:r>
                        <a:rPr lang="en-US" sz="1300"/>
                        <a:t>:</a:t>
                      </a:r>
                    </a:p>
                    <a:p>
                      <a:pPr marL="285750" indent="-285750" algn="l" defTabSz="914400" rtl="0" eaLnBrk="1" latinLnBrk="0" hangingPunct="1">
                        <a:buFont typeface="Arial" panose="020B0604020202020204" pitchFamily="34" charset="0"/>
                        <a:buChar char="•"/>
                      </a:pPr>
                      <a:r>
                        <a:rPr lang="en-US" sz="1300" kern="1200">
                          <a:solidFill>
                            <a:schemeClr val="dk1"/>
                          </a:solidFill>
                          <a:latin typeface="+mn-lt"/>
                          <a:ea typeface="+mn-ea"/>
                          <a:cs typeface="+mn-cs"/>
                        </a:rPr>
                        <a:t>Premium paid by employers or other plan sponsors on behalf of members.</a:t>
                      </a:r>
                    </a:p>
                    <a:p>
                      <a:pPr marL="285750" indent="-285750" algn="l" defTabSz="914400" rtl="0" eaLnBrk="1" latinLnBrk="0" hangingPunct="1">
                        <a:buFont typeface="Arial" panose="020B0604020202020204" pitchFamily="34" charset="0"/>
                        <a:buChar char="•"/>
                      </a:pPr>
                      <a:r>
                        <a:rPr lang="en-US" sz="1300" kern="1200">
                          <a:solidFill>
                            <a:schemeClr val="dk1"/>
                          </a:solidFill>
                          <a:latin typeface="+mn-lt"/>
                          <a:ea typeface="+mn-ea"/>
                          <a:cs typeface="+mn-cs"/>
                        </a:rPr>
                        <a:t>Premium equivalents paid by employers or other plan sponsors on behalf of member.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5421420"/>
                  </a:ext>
                </a:extLst>
              </a:tr>
              <a:tr h="1764002">
                <a:tc>
                  <a:txBody>
                    <a:bodyPr/>
                    <a:lstStyle/>
                    <a:p>
                      <a:r>
                        <a:rPr lang="en-US" sz="1300">
                          <a:solidFill>
                            <a:schemeClr val="bg1"/>
                          </a:solidFill>
                        </a:rPr>
                        <a:t>Average monthly premium paid by </a:t>
                      </a:r>
                      <a:r>
                        <a:rPr lang="en-US" sz="1300" b="1">
                          <a:solidFill>
                            <a:schemeClr val="bg1"/>
                          </a:solidFill>
                        </a:rPr>
                        <a:t>employers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77"/>
                    </a:solidFill>
                  </a:tcPr>
                </a:tc>
                <a:tc>
                  <a:txBody>
                    <a:bodyPr/>
                    <a:lstStyle/>
                    <a:p>
                      <a:r>
                        <a:rPr lang="en-US" sz="1300" b="1">
                          <a:solidFill>
                            <a:schemeClr val="accent1"/>
                          </a:solidFill>
                        </a:rPr>
                        <a:t>Include</a:t>
                      </a:r>
                      <a:r>
                        <a:rPr lang="en-US" sz="1300">
                          <a:solidFill>
                            <a:schemeClr val="accent1"/>
                          </a:solidFill>
                        </a:rPr>
                        <a:t>: </a:t>
                      </a:r>
                    </a:p>
                    <a:p>
                      <a:pPr marL="285750" indent="-285750">
                        <a:buFont typeface="Arial" panose="020B0604020202020204" pitchFamily="34" charset="0"/>
                        <a:buChar char="•"/>
                      </a:pPr>
                      <a:r>
                        <a:rPr lang="en-US" sz="1300">
                          <a:solidFill>
                            <a:schemeClr val="accent1"/>
                          </a:solidFill>
                        </a:rPr>
                        <a:t>Premium paid by employers and other plan sponsors on behalf of members (including dependents) for medical and pharmacy coverage. </a:t>
                      </a:r>
                    </a:p>
                    <a:p>
                      <a:pPr marL="285750" indent="-285750">
                        <a:buFont typeface="Arial" panose="020B0604020202020204" pitchFamily="34" charset="0"/>
                        <a:buChar char="•"/>
                      </a:pPr>
                      <a:r>
                        <a:rPr lang="en-US" sz="1300">
                          <a:solidFill>
                            <a:schemeClr val="accent1"/>
                          </a:solidFill>
                        </a:rPr>
                        <a:t>Premium equivalents for self-funded medical and pharmacy coverage.</a:t>
                      </a:r>
                    </a:p>
                    <a:p>
                      <a:pPr marL="285750" indent="-285750">
                        <a:buFont typeface="Arial" panose="020B0604020202020204" pitchFamily="34" charset="0"/>
                        <a:buChar char="•"/>
                      </a:pPr>
                      <a:r>
                        <a:rPr lang="en-US" sz="1300">
                          <a:solidFill>
                            <a:schemeClr val="accent1"/>
                          </a:solidFill>
                        </a:rPr>
                        <a:t>Premium paid by group trust, association, or MEWA plans if separate employers or other plan sponsors make premium contributions.</a:t>
                      </a:r>
                    </a:p>
                    <a:p>
                      <a:r>
                        <a:rPr lang="en-US" sz="1300" b="1">
                          <a:solidFill>
                            <a:schemeClr val="accent1"/>
                          </a:solidFill>
                        </a:rPr>
                        <a:t>Exclude</a:t>
                      </a:r>
                      <a:r>
                        <a:rPr lang="en-US" sz="1300">
                          <a:solidFill>
                            <a:schemeClr val="accent1"/>
                          </a:solidFill>
                        </a:rPr>
                        <a:t>:</a:t>
                      </a:r>
                    </a:p>
                    <a:p>
                      <a:pPr marL="285750" indent="-285750">
                        <a:buFont typeface="Arial" panose="020B0604020202020204" pitchFamily="34" charset="0"/>
                        <a:buChar char="•"/>
                      </a:pPr>
                      <a:r>
                        <a:rPr lang="en-US" sz="1300">
                          <a:solidFill>
                            <a:schemeClr val="accent1"/>
                          </a:solidFill>
                        </a:rPr>
                        <a:t>Premium paid by members.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0973960"/>
                  </a:ext>
                </a:extLst>
              </a:tr>
            </a:tbl>
          </a:graphicData>
        </a:graphic>
      </p:graphicFrame>
      <p:sp>
        <p:nvSpPr>
          <p:cNvPr id="13" name="TextBox 12">
            <a:extLst>
              <a:ext uri="{FF2B5EF4-FFF2-40B4-BE49-F238E27FC236}">
                <a16:creationId xmlns:a16="http://schemas.microsoft.com/office/drawing/2014/main" id="{2BD18345-0330-D09A-B88F-88044A123D6C}"/>
              </a:ext>
            </a:extLst>
          </p:cNvPr>
          <p:cNvSpPr txBox="1"/>
          <p:nvPr/>
        </p:nvSpPr>
        <p:spPr bwMode="gray">
          <a:xfrm>
            <a:off x="645386" y="5194236"/>
            <a:ext cx="10991942" cy="523220"/>
          </a:xfrm>
          <a:prstGeom prst="rect">
            <a:avLst/>
          </a:prstGeom>
          <a:noFill/>
        </p:spPr>
        <p:txBody>
          <a:bodyPr wrap="square" lIns="91440" tIns="45720" rIns="91440" bIns="45720" anchor="t">
            <a:spAutoFit/>
          </a:bodyPr>
          <a:lstStyle/>
          <a:p>
            <a:pPr marL="346075" indent="-346075">
              <a:spcBef>
                <a:spcPts val="300"/>
              </a:spcBef>
              <a:spcAft>
                <a:spcPts val="300"/>
              </a:spcAft>
              <a:buClr>
                <a:schemeClr val="accent2"/>
              </a:buClr>
              <a:buSzPct val="110000"/>
              <a:buFont typeface="Arial" panose="020B0604020202020204" pitchFamily="34" charset="0"/>
              <a:buChar char="►"/>
            </a:pPr>
            <a:r>
              <a:rPr lang="en-US" sz="1400"/>
              <a:t>Per CMS instructions, calculations need to be at the funding arrangement level. If you have both FI and ASO, you will need to perform two separate calculations and complete two separate RFIs.</a:t>
            </a:r>
          </a:p>
        </p:txBody>
      </p:sp>
      <p:sp>
        <p:nvSpPr>
          <p:cNvPr id="3" name="TextBox 2">
            <a:extLst>
              <a:ext uri="{FF2B5EF4-FFF2-40B4-BE49-F238E27FC236}">
                <a16:creationId xmlns:a16="http://schemas.microsoft.com/office/drawing/2014/main" id="{CC39C471-2E91-8AB4-7CCC-DFF9540A1EB2}"/>
              </a:ext>
            </a:extLst>
          </p:cNvPr>
          <p:cNvSpPr txBox="1"/>
          <p:nvPr/>
        </p:nvSpPr>
        <p:spPr bwMode="gray">
          <a:xfrm>
            <a:off x="862341" y="5906011"/>
            <a:ext cx="6096000" cy="2308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500" b="1" baseline="0">
                <a:solidFill>
                  <a:srgbClr val="002677"/>
                </a:solidFill>
                <a:latin typeface="Arial"/>
              </a:rPr>
              <a:t>Reference: </a:t>
            </a:r>
            <a:r>
              <a:rPr lang="en-US" sz="1500" u="sng" strike="noStrike" baseline="0">
                <a:solidFill>
                  <a:srgbClr val="196ECF"/>
                </a:solidFill>
                <a:latin typeface="Arial"/>
                <a:ea typeface="Segoe UI"/>
                <a:cs typeface="Segoe UI"/>
                <a:hlinkClick r:id="rId3"/>
              </a:rPr>
              <a:t>CMS Reporting Instructions</a:t>
            </a:r>
            <a:endParaRPr lang="en-US"/>
          </a:p>
        </p:txBody>
      </p:sp>
      <p:sp>
        <p:nvSpPr>
          <p:cNvPr id="4" name="Slide Number Placeholder 3">
            <a:extLst>
              <a:ext uri="{FF2B5EF4-FFF2-40B4-BE49-F238E27FC236}">
                <a16:creationId xmlns:a16="http://schemas.microsoft.com/office/drawing/2014/main" id="{740E09C8-78E8-A268-63AC-70961C537F3F}"/>
              </a:ext>
            </a:extLst>
          </p:cNvPr>
          <p:cNvSpPr>
            <a:spLocks noGrp="1"/>
          </p:cNvSpPr>
          <p:nvPr>
            <p:ph type="sldNum" sz="quarter" idx="12"/>
          </p:nvPr>
        </p:nvSpPr>
        <p:spPr/>
        <p:txBody>
          <a:bodyPr/>
          <a:lstStyle/>
          <a:p>
            <a:fld id="{20EE5329-3E45-4A74-8CDA-27D66E9BEB5A}" type="slidenum">
              <a:rPr lang="en-US" smtClean="0"/>
              <a:t>17</a:t>
            </a:fld>
            <a:endParaRPr lang="en-US"/>
          </a:p>
        </p:txBody>
      </p:sp>
    </p:spTree>
    <p:extLst>
      <p:ext uri="{BB962C8B-B14F-4D97-AF65-F5344CB8AC3E}">
        <p14:creationId xmlns:p14="http://schemas.microsoft.com/office/powerpoint/2010/main" val="1819201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02D90-1438-D4C7-F5EF-2A3679F92AFF}"/>
            </a:ext>
          </a:extLst>
        </p:cNvPr>
        <p:cNvGrpSpPr/>
        <p:nvPr/>
      </p:nvGrpSpPr>
      <p:grpSpPr>
        <a:xfrm>
          <a:off x="0" y="0"/>
          <a:ext cx="0" cy="0"/>
          <a:chOff x="0" y="0"/>
          <a:chExt cx="0" cy="0"/>
        </a:xfrm>
      </p:grpSpPr>
      <p:sp>
        <p:nvSpPr>
          <p:cNvPr id="15" name="Oval 14">
            <a:extLst>
              <a:ext uri="{FF2B5EF4-FFF2-40B4-BE49-F238E27FC236}">
                <a16:creationId xmlns:a16="http://schemas.microsoft.com/office/drawing/2014/main" id="{9CB7F197-DCF2-2BA5-35A6-F6C4D09B1B66}"/>
              </a:ext>
            </a:extLst>
          </p:cNvPr>
          <p:cNvSpPr/>
          <p:nvPr/>
        </p:nvSpPr>
        <p:spPr>
          <a:xfrm>
            <a:off x="3555608" y="5269585"/>
            <a:ext cx="983919" cy="423677"/>
          </a:xfrm>
          <a:prstGeom prst="ellipse">
            <a:avLst/>
          </a:prstGeom>
          <a:ln w="28575">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D347B95B-9D53-BB12-8162-D37A00194FD5}"/>
              </a:ext>
            </a:extLst>
          </p:cNvPr>
          <p:cNvSpPr/>
          <p:nvPr/>
        </p:nvSpPr>
        <p:spPr>
          <a:xfrm>
            <a:off x="3334278" y="4014489"/>
            <a:ext cx="983918" cy="423677"/>
          </a:xfrm>
          <a:prstGeom prst="ellipse">
            <a:avLst/>
          </a:prstGeom>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60EB78BE-E073-7707-D45D-9CD21B41836E}"/>
              </a:ext>
            </a:extLst>
          </p:cNvPr>
          <p:cNvSpPr txBox="1"/>
          <p:nvPr/>
        </p:nvSpPr>
        <p:spPr>
          <a:xfrm>
            <a:off x="782496" y="1151142"/>
            <a:ext cx="3915996" cy="4818948"/>
          </a:xfrm>
          <a:prstGeom prst="rect">
            <a:avLst/>
          </a:prstGeom>
          <a:noFill/>
          <a:ln w="28575">
            <a:solidFill>
              <a:schemeClr val="accent1"/>
            </a:solidFill>
          </a:ln>
        </p:spPr>
        <p:txBody>
          <a:bodyPr wrap="square" lIns="91440" tIns="45720" rIns="91440" bIns="45720" anchor="t">
            <a:spAutoFit/>
          </a:bodyPr>
          <a:lstStyle/>
          <a:p>
            <a:pPr marL="0" marR="0" eaLnBrk="0" fontAlgn="base" hangingPunct="0">
              <a:lnSpc>
                <a:spcPct val="110000"/>
              </a:lnSpc>
              <a:spcBef>
                <a:spcPts val="600"/>
              </a:spcBef>
              <a:spcAft>
                <a:spcPts val="0"/>
              </a:spcAft>
            </a:pPr>
            <a:r>
              <a:rPr lang="en-US" sz="1200" kern="1200">
                <a:solidFill>
                  <a:srgbClr val="244061"/>
                </a:solidFill>
                <a:effectLst/>
                <a:latin typeface="Arial" panose="020B0604020202020204" pitchFamily="34" charset="0"/>
                <a:ea typeface="Arial" panose="020B0604020202020204" pitchFamily="34" charset="0"/>
              </a:rPr>
              <a:t>In this example:</a:t>
            </a:r>
            <a:endParaRPr lang="en-US" sz="1800">
              <a:effectLst/>
              <a:latin typeface="Arial" panose="020B0604020202020204" pitchFamily="34" charset="0"/>
              <a:ea typeface="Arial" panose="020B0604020202020204" pitchFamily="34" charset="0"/>
            </a:endParaRPr>
          </a:p>
          <a:p>
            <a:pPr marL="342900" marR="0" lvl="0" indent="-172720" eaLnBrk="0" fontAlgn="base" hangingPunct="0">
              <a:lnSpc>
                <a:spcPct val="110000"/>
              </a:lnSpc>
              <a:spcBef>
                <a:spcPts val="300"/>
              </a:spcBef>
              <a:spcAft>
                <a:spcPts val="0"/>
              </a:spcAft>
              <a:buFont typeface="Symbol" panose="05050102010706020507" pitchFamily="18" charset="2"/>
              <a:buChar char=""/>
              <a:tabLst>
                <a:tab pos="457200" algn="l"/>
              </a:tabLst>
            </a:pPr>
            <a:r>
              <a:rPr lang="en-US" sz="1200" kern="1200">
                <a:solidFill>
                  <a:srgbClr val="244061"/>
                </a:solidFill>
                <a:effectLst/>
                <a:latin typeface="Arial"/>
                <a:ea typeface="Arial" panose="020B0604020202020204" pitchFamily="34" charset="0"/>
                <a:cs typeface="Arial"/>
              </a:rPr>
              <a:t>Employer has a medical policy with UHC for full calendar year.</a:t>
            </a:r>
            <a:endParaRPr lang="en-US" sz="1800">
              <a:effectLst/>
              <a:latin typeface="Arial"/>
              <a:ea typeface="Arial" panose="020B0604020202020204" pitchFamily="34" charset="0"/>
              <a:cs typeface="Arial"/>
            </a:endParaRPr>
          </a:p>
          <a:p>
            <a:pPr marL="342900" marR="0" lvl="0" indent="-172720" eaLnBrk="0" fontAlgn="base" hangingPunct="0">
              <a:lnSpc>
                <a:spcPct val="110000"/>
              </a:lnSpc>
              <a:spcBef>
                <a:spcPts val="300"/>
              </a:spcBef>
              <a:spcAft>
                <a:spcPts val="0"/>
              </a:spcAft>
              <a:buFont typeface="Symbol" panose="05050102010706020507" pitchFamily="18" charset="2"/>
              <a:buChar char=""/>
              <a:tabLst>
                <a:tab pos="457200" algn="l"/>
              </a:tabLst>
            </a:pPr>
            <a:r>
              <a:rPr lang="en-US" sz="1200" kern="1200">
                <a:solidFill>
                  <a:srgbClr val="244061"/>
                </a:solidFill>
                <a:effectLst/>
                <a:latin typeface="Arial"/>
                <a:ea typeface="Arial" panose="020B0604020202020204" pitchFamily="34" charset="0"/>
                <a:cs typeface="Arial"/>
              </a:rPr>
              <a:t>Coverage period </a:t>
            </a:r>
            <a:r>
              <a:rPr lang="en-US" sz="1200">
                <a:solidFill>
                  <a:srgbClr val="244061"/>
                </a:solidFill>
                <a:ea typeface="Times New Roman" panose="02020603050405020304" pitchFamily="18" charset="0"/>
                <a:cs typeface="Calibri"/>
              </a:rPr>
              <a:t>–</a:t>
            </a:r>
            <a:r>
              <a:rPr lang="en-US" sz="1200" kern="1200">
                <a:solidFill>
                  <a:srgbClr val="244061"/>
                </a:solidFill>
                <a:effectLst/>
                <a:latin typeface="Arial"/>
                <a:ea typeface="Arial" panose="020B0604020202020204" pitchFamily="34" charset="0"/>
                <a:cs typeface="Arial"/>
              </a:rPr>
              <a:t> </a:t>
            </a:r>
            <a:r>
              <a:rPr lang="en-US" sz="1200">
                <a:solidFill>
                  <a:srgbClr val="244061"/>
                </a:solidFill>
                <a:latin typeface="Arial"/>
                <a:ea typeface="Arial" panose="020B0604020202020204" pitchFamily="34" charset="0"/>
                <a:cs typeface="Arial"/>
              </a:rPr>
              <a:t>1/1/25 </a:t>
            </a:r>
            <a:r>
              <a:rPr lang="en-US" sz="1200" kern="1200">
                <a:solidFill>
                  <a:srgbClr val="244061"/>
                </a:solidFill>
                <a:effectLst/>
                <a:latin typeface="Arial"/>
                <a:ea typeface="Arial" panose="020B0604020202020204" pitchFamily="34" charset="0"/>
                <a:cs typeface="Arial"/>
              </a:rPr>
              <a:t>– </a:t>
            </a:r>
            <a:r>
              <a:rPr lang="en-US" sz="1200">
                <a:solidFill>
                  <a:srgbClr val="244061"/>
                </a:solidFill>
                <a:latin typeface="Arial"/>
                <a:ea typeface="Arial" panose="020B0604020202020204" pitchFamily="34" charset="0"/>
                <a:cs typeface="Arial"/>
              </a:rPr>
              <a:t>12/31/25</a:t>
            </a:r>
            <a:r>
              <a:rPr lang="en-US" sz="1200" kern="1200">
                <a:solidFill>
                  <a:srgbClr val="244061"/>
                </a:solidFill>
                <a:effectLst/>
                <a:latin typeface="Arial"/>
                <a:ea typeface="Arial" panose="020B0604020202020204" pitchFamily="34" charset="0"/>
                <a:cs typeface="Arial"/>
              </a:rPr>
              <a:t>.</a:t>
            </a:r>
            <a:endParaRPr lang="en-US" sz="1800">
              <a:effectLst/>
              <a:latin typeface="Arial"/>
              <a:ea typeface="Arial" panose="020B0604020202020204" pitchFamily="34" charset="0"/>
              <a:cs typeface="Arial"/>
            </a:endParaRPr>
          </a:p>
          <a:p>
            <a:pPr marL="342900" marR="0" lvl="0" indent="-172720" eaLnBrk="0" fontAlgn="base" hangingPunct="0">
              <a:lnSpc>
                <a:spcPct val="110000"/>
              </a:lnSpc>
              <a:spcBef>
                <a:spcPts val="300"/>
              </a:spcBef>
              <a:spcAft>
                <a:spcPts val="0"/>
              </a:spcAft>
              <a:buFont typeface="Symbol" panose="05050102010706020507" pitchFamily="18" charset="2"/>
              <a:buChar char=""/>
              <a:tabLst>
                <a:tab pos="457200" algn="l"/>
              </a:tabLst>
            </a:pPr>
            <a:r>
              <a:rPr lang="en-US" sz="1200" kern="1200">
                <a:solidFill>
                  <a:srgbClr val="244061"/>
                </a:solidFill>
                <a:effectLst/>
                <a:latin typeface="Arial"/>
                <a:ea typeface="Times New Roman" panose="02020603050405020304" pitchFamily="18" charset="0"/>
                <a:cs typeface="Calibri"/>
              </a:rPr>
              <a:t>Calendar period – </a:t>
            </a:r>
            <a:r>
              <a:rPr lang="en-US" sz="1200">
                <a:solidFill>
                  <a:srgbClr val="244061"/>
                </a:solidFill>
                <a:latin typeface="Arial"/>
                <a:ea typeface="Times New Roman" panose="02020603050405020304" pitchFamily="18" charset="0"/>
                <a:cs typeface="Calibri"/>
              </a:rPr>
              <a:t>1/1/25</a:t>
            </a:r>
            <a:r>
              <a:rPr lang="en-US" sz="1200" kern="1200">
                <a:solidFill>
                  <a:srgbClr val="244061"/>
                </a:solidFill>
                <a:effectLst/>
                <a:latin typeface="Arial"/>
                <a:ea typeface="Times New Roman" panose="02020603050405020304" pitchFamily="18" charset="0"/>
                <a:cs typeface="Calibri"/>
              </a:rPr>
              <a:t> – </a:t>
            </a:r>
            <a:r>
              <a:rPr lang="en-US" sz="1200">
                <a:solidFill>
                  <a:srgbClr val="244061"/>
                </a:solidFill>
                <a:latin typeface="Arial"/>
                <a:ea typeface="Times New Roman" panose="02020603050405020304" pitchFamily="18" charset="0"/>
                <a:cs typeface="Calibri"/>
              </a:rPr>
              <a:t>12/31/25</a:t>
            </a:r>
            <a:endParaRPr lang="en-US" sz="1800">
              <a:effectLst/>
              <a:latin typeface="Times New Roman"/>
              <a:ea typeface="Arial" panose="020B0604020202020204" pitchFamily="34" charset="0"/>
              <a:cs typeface="Calibri"/>
            </a:endParaRPr>
          </a:p>
          <a:p>
            <a:pPr marL="342900" marR="0" lvl="0" indent="-172720" eaLnBrk="0" fontAlgn="base" hangingPunct="0">
              <a:lnSpc>
                <a:spcPct val="110000"/>
              </a:lnSpc>
              <a:spcBef>
                <a:spcPts val="300"/>
              </a:spcBef>
              <a:spcAft>
                <a:spcPts val="0"/>
              </a:spcAft>
              <a:buFont typeface="Symbol" panose="05050102010706020507" pitchFamily="18" charset="2"/>
              <a:buChar char=""/>
              <a:tabLst>
                <a:tab pos="457200" algn="l"/>
              </a:tabLst>
            </a:pPr>
            <a:r>
              <a:rPr lang="en-US" sz="1200" kern="1200">
                <a:solidFill>
                  <a:srgbClr val="002576"/>
                </a:solidFill>
                <a:effectLst/>
                <a:latin typeface="Arial"/>
                <a:ea typeface="Times New Roman" panose="02020603050405020304" pitchFamily="18" charset="0"/>
                <a:cs typeface="Calibri"/>
              </a:rPr>
              <a:t>Employer paid portion is 70% of the total plan premium (or premium equivalents) paid.</a:t>
            </a:r>
            <a:endParaRPr lang="en-US" sz="1800">
              <a:effectLst/>
              <a:latin typeface="Arial"/>
              <a:ea typeface="Arial" panose="020B0604020202020204" pitchFamily="34" charset="0"/>
              <a:cs typeface="Calibri"/>
            </a:endParaRPr>
          </a:p>
          <a:p>
            <a:pPr marL="342900" marR="0" lvl="0" indent="-172720" eaLnBrk="0" fontAlgn="base" hangingPunct="0">
              <a:lnSpc>
                <a:spcPct val="110000"/>
              </a:lnSpc>
              <a:spcBef>
                <a:spcPts val="300"/>
              </a:spcBef>
              <a:spcAft>
                <a:spcPts val="0"/>
              </a:spcAft>
              <a:buFont typeface="Symbol" panose="05050102010706020507" pitchFamily="18" charset="2"/>
              <a:buChar char=""/>
              <a:tabLst>
                <a:tab pos="457200" algn="l"/>
              </a:tabLst>
            </a:pPr>
            <a:r>
              <a:rPr lang="en-US" sz="1200" b="1" kern="1200">
                <a:solidFill>
                  <a:srgbClr val="C00000"/>
                </a:solidFill>
                <a:effectLst/>
                <a:latin typeface="Arial" panose="020B0604020202020204" pitchFamily="34" charset="0"/>
                <a:ea typeface="Times New Roman" panose="02020603050405020304" pitchFamily="18" charset="0"/>
                <a:cs typeface="Calibri" panose="020F0502020204030204" pitchFamily="34" charset="0"/>
              </a:rPr>
              <a:t>Divide by 12 even if the coverage was not in effect for the entire 12 months of the reference year</a:t>
            </a:r>
            <a:r>
              <a:rPr lang="en-US" sz="1200" kern="1200">
                <a:solidFill>
                  <a:srgbClr val="C00000"/>
                </a:solidFill>
                <a:effectLst/>
                <a:latin typeface="Arial" panose="020B0604020202020204" pitchFamily="34" charset="0"/>
                <a:ea typeface="Times New Roman" panose="02020603050405020304" pitchFamily="18" charset="0"/>
                <a:cs typeface="Calibri" panose="020F0502020204030204" pitchFamily="34" charset="0"/>
              </a:rPr>
              <a:t>.</a:t>
            </a:r>
            <a:endParaRPr lang="en-US" sz="1800">
              <a:solidFill>
                <a:srgbClr val="C00000"/>
              </a:solidFill>
              <a:effectLst/>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10000"/>
              </a:lnSpc>
              <a:spcBef>
                <a:spcPts val="600"/>
              </a:spcBef>
              <a:spcAft>
                <a:spcPct val="0"/>
              </a:spcAft>
              <a:buClrTx/>
              <a:buSzTx/>
              <a:buFont typeface="Symbol" panose="05050102010706020507" pitchFamily="18" charset="2"/>
              <a:buChar char="·"/>
              <a:tabLst/>
              <a:defRPr/>
            </a:pPr>
            <a:endParaRPr kumimoji="0" lang="en-US" altLang="en-US" sz="1200" b="0" i="0" u="none" strike="noStrike" kern="1200" cap="none" spc="0" normalizeH="0" baseline="0" noProof="0">
              <a:ln>
                <a:noFill/>
              </a:ln>
              <a:solidFill>
                <a:srgbClr val="002677"/>
              </a:solidFill>
              <a:effectLst/>
              <a:uLnTx/>
              <a:uFillTx/>
              <a:latin typeface="Arial"/>
              <a:ea typeface="+mn-ea"/>
              <a:cs typeface="+mn-cs"/>
            </a:endParaRPr>
          </a:p>
          <a:p>
            <a:pPr marL="342900" marR="0" lvl="0" indent="-225425" eaLnBrk="0" fontAlgn="base" hangingPunct="0">
              <a:lnSpc>
                <a:spcPct val="110000"/>
              </a:lnSpc>
              <a:spcBef>
                <a:spcPts val="0"/>
              </a:spcBef>
              <a:spcAft>
                <a:spcPts val="0"/>
              </a:spcAft>
              <a:buFont typeface="Symbol" panose="05050102010706020507" pitchFamily="18" charset="2"/>
              <a:buChar char=""/>
              <a:tabLst>
                <a:tab pos="457200" algn="l"/>
              </a:tabLst>
            </a:pPr>
            <a:r>
              <a:rPr lang="en-US" sz="1200" b="1" kern="1200">
                <a:solidFill>
                  <a:srgbClr val="002576"/>
                </a:solidFill>
                <a:effectLst/>
                <a:latin typeface="Arial" panose="020B0604020202020204" pitchFamily="34" charset="0"/>
                <a:ea typeface="Times New Roman" panose="02020603050405020304" pitchFamily="18" charset="0"/>
                <a:cs typeface="Calibri" panose="020F0502020204030204" pitchFamily="34" charset="0"/>
              </a:rPr>
              <a:t>Average Monthly Premium </a:t>
            </a:r>
            <a:r>
              <a:rPr lang="en-US" sz="1200" b="1" kern="1200">
                <a:solidFill>
                  <a:srgbClr val="002677"/>
                </a:solidFill>
                <a:effectLst/>
                <a:highlight>
                  <a:srgbClr val="D9F6FA"/>
                </a:highlight>
                <a:latin typeface="Arial" panose="020B0604020202020204" pitchFamily="34" charset="0"/>
                <a:ea typeface="Times New Roman" panose="02020603050405020304" pitchFamily="18" charset="0"/>
                <a:cs typeface="Calibri" panose="020F0502020204030204" pitchFamily="34" charset="0"/>
              </a:rPr>
              <a:t>Paid by Members </a:t>
            </a:r>
            <a:r>
              <a:rPr lang="en-US" sz="1200" b="1" kern="1200">
                <a:solidFill>
                  <a:srgbClr val="002576"/>
                </a:solidFill>
                <a:effectLst/>
                <a:latin typeface="Arial" panose="020B0604020202020204" pitchFamily="34" charset="0"/>
                <a:ea typeface="Times New Roman" panose="02020603050405020304" pitchFamily="18" charset="0"/>
                <a:cs typeface="Calibri" panose="020F0502020204030204" pitchFamily="34" charset="0"/>
              </a:rPr>
              <a:t>= Total A divided by </a:t>
            </a:r>
            <a:r>
              <a:rPr lang="en-US" sz="1200" b="1" kern="120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12</a:t>
            </a:r>
            <a:r>
              <a:rPr lang="en-US" sz="1200" kern="1200">
                <a:solidFill>
                  <a:srgbClr val="002576"/>
                </a:solidFill>
                <a:effectLst/>
                <a:latin typeface="Arial" panose="020B0604020202020204" pitchFamily="34" charset="0"/>
                <a:ea typeface="Times New Roman" panose="02020603050405020304" pitchFamily="18" charset="0"/>
                <a:cs typeface="Calibri" panose="020F0502020204030204" pitchFamily="34" charset="0"/>
              </a:rPr>
              <a:t>  </a:t>
            </a:r>
            <a:endParaRPr lang="en-US" sz="1800">
              <a:effectLst/>
              <a:latin typeface="Arial" panose="020B0604020202020204" pitchFamily="34" charset="0"/>
              <a:ea typeface="Arial" panose="020B0604020202020204" pitchFamily="34" charset="0"/>
            </a:endParaRPr>
          </a:p>
          <a:p>
            <a:pPr marL="628015" lvl="1" indent="-171450" defTabSz="914400" eaLnBrk="0" fontAlgn="base" hangingPunct="0">
              <a:lnSpc>
                <a:spcPct val="110000"/>
              </a:lnSpc>
              <a:spcBef>
                <a:spcPts val="600"/>
              </a:spcBef>
              <a:spcAft>
                <a:spcPct val="0"/>
              </a:spcAft>
              <a:buFont typeface="Symbol" panose="05050102010706020507" pitchFamily="18" charset="2"/>
              <a:buChar char="·"/>
              <a:defRPr/>
            </a:pPr>
            <a:r>
              <a:rPr lang="en-US" sz="1200" kern="1200">
                <a:solidFill>
                  <a:srgbClr val="002576"/>
                </a:solidFill>
                <a:effectLst/>
                <a:latin typeface="Arial" panose="020B0604020202020204" pitchFamily="34" charset="0"/>
                <a:ea typeface="Times New Roman" panose="02020603050405020304" pitchFamily="18" charset="0"/>
                <a:cs typeface="Calibri" panose="020F0502020204030204" pitchFamily="34" charset="0"/>
              </a:rPr>
              <a:t>Calculation: $82,167 / 12 =   </a:t>
            </a:r>
            <a:r>
              <a:rPr lang="en-US" sz="1200" b="1" kern="1200">
                <a:solidFill>
                  <a:srgbClr val="002677"/>
                </a:solidFill>
                <a:effectLst/>
                <a:highlight>
                  <a:srgbClr val="D9F6FA"/>
                </a:highlight>
                <a:latin typeface="Arial" panose="020B0604020202020204" pitchFamily="34" charset="0"/>
                <a:ea typeface="Times New Roman" panose="02020603050405020304" pitchFamily="18" charset="0"/>
                <a:cs typeface="Calibri" panose="020F0502020204030204" pitchFamily="34" charset="0"/>
              </a:rPr>
              <a:t>$6,847.29 </a:t>
            </a:r>
            <a:endParaRPr lang="en-US" altLang="en-US" sz="1200" b="1" i="0" u="none" strike="noStrike" kern="1200" cap="none" spc="0" normalizeH="0" baseline="0" noProof="0">
              <a:ln>
                <a:noFill/>
              </a:ln>
              <a:solidFill>
                <a:srgbClr val="002677"/>
              </a:solidFill>
              <a:effectLst/>
              <a:highlight>
                <a:srgbClr val="D9F6FA"/>
              </a:highlight>
              <a:uLnTx/>
              <a:uFillTx/>
              <a:latin typeface="Arial"/>
              <a:ea typeface="Times New Roman" panose="02020603050405020304" pitchFamily="18" charset="0"/>
              <a:cs typeface="Calibri" panose="020F0502020204030204" pitchFamily="34" charset="0"/>
            </a:endParaRPr>
          </a:p>
          <a:p>
            <a:pPr marL="628015" lvl="1" indent="-171450" defTabSz="914400" eaLnBrk="0" fontAlgn="base" hangingPunct="0">
              <a:lnSpc>
                <a:spcPct val="110000"/>
              </a:lnSpc>
              <a:spcBef>
                <a:spcPts val="600"/>
              </a:spcBef>
              <a:spcAft>
                <a:spcPct val="0"/>
              </a:spcAft>
              <a:buFont typeface="Symbol" panose="05050102010706020507" pitchFamily="18" charset="2"/>
              <a:buChar char="·"/>
              <a:defRPr/>
            </a:pPr>
            <a:r>
              <a:rPr lang="en-US" altLang="en-US" sz="1200" b="1">
                <a:solidFill>
                  <a:srgbClr val="002677"/>
                </a:solidFill>
                <a:latin typeface="Arial"/>
                <a:ea typeface="Times New Roman" panose="02020603050405020304" pitchFamily="18" charset="0"/>
                <a:cs typeface="Calibri" panose="020F0502020204030204" pitchFamily="34" charset="0"/>
              </a:rPr>
              <a:t>Amount to Populate RFI</a:t>
            </a:r>
            <a:endParaRPr lang="en-US" altLang="en-US" sz="1200" i="0" u="none" strike="noStrike" kern="1200" cap="none" spc="0" normalizeH="0" baseline="0" noProof="0">
              <a:ln>
                <a:noFill/>
              </a:ln>
              <a:solidFill>
                <a:srgbClr val="002677"/>
              </a:solidFill>
              <a:effectLst/>
              <a:uLnTx/>
              <a:uFillTx/>
              <a:latin typeface="Arial"/>
              <a:ea typeface="Times New Roman" panose="02020603050405020304" pitchFamily="18" charset="0"/>
              <a:cs typeface="Calibri" panose="020F0502020204030204" pitchFamily="34" charset="0"/>
            </a:endParaRPr>
          </a:p>
          <a:p>
            <a:pPr marL="628015" lvl="1" indent="-171450" defTabSz="914400" eaLnBrk="0" fontAlgn="base" hangingPunct="0">
              <a:lnSpc>
                <a:spcPct val="110000"/>
              </a:lnSpc>
              <a:spcBef>
                <a:spcPts val="600"/>
              </a:spcBef>
              <a:spcAft>
                <a:spcPct val="0"/>
              </a:spcAft>
              <a:buFont typeface="Symbol" panose="05050102010706020507" pitchFamily="18" charset="2"/>
              <a:buChar char="·"/>
              <a:defRPr/>
            </a:pPr>
            <a:endParaRPr lang="en-US" altLang="en-US" sz="1200" b="1">
              <a:solidFill>
                <a:srgbClr val="00B0C8"/>
              </a:solidFill>
              <a:latin typeface="Arial"/>
              <a:ea typeface="Times New Roman" panose="02020603050405020304" pitchFamily="18" charset="0"/>
              <a:cs typeface="Calibri" panose="020F0502020204030204" pitchFamily="34" charset="0"/>
            </a:endParaRPr>
          </a:p>
          <a:p>
            <a:pPr marL="342900" indent="-172720" eaLnBrk="0" fontAlgn="base" hangingPunct="0">
              <a:lnSpc>
                <a:spcPct val="110000"/>
              </a:lnSpc>
              <a:spcBef>
                <a:spcPts val="200"/>
              </a:spcBef>
              <a:buFont typeface="Symbol" panose="05050102010706020507" pitchFamily="18" charset="2"/>
              <a:buChar char=""/>
              <a:tabLst>
                <a:tab pos="457200" algn="l"/>
              </a:tabLst>
            </a:pPr>
            <a:r>
              <a:rPr lang="en-US" sz="1200">
                <a:solidFill>
                  <a:srgbClr val="244061"/>
                </a:solidFill>
                <a:latin typeface="Arial" panose="020B0604020202020204" pitchFamily="34" charset="0"/>
              </a:rPr>
              <a:t>Average Monthly Premium </a:t>
            </a:r>
            <a:r>
              <a:rPr lang="en-US" sz="1200" b="1">
                <a:solidFill>
                  <a:schemeClr val="bg1"/>
                </a:solidFill>
                <a:highlight>
                  <a:srgbClr val="002677"/>
                </a:highlight>
                <a:latin typeface="Arial" panose="020B0604020202020204" pitchFamily="34" charset="0"/>
              </a:rPr>
              <a:t>Paid by Employers </a:t>
            </a:r>
            <a:r>
              <a:rPr lang="en-US" sz="1200">
                <a:solidFill>
                  <a:srgbClr val="244061"/>
                </a:solidFill>
                <a:latin typeface="Arial" panose="020B0604020202020204" pitchFamily="34" charset="0"/>
              </a:rPr>
              <a:t>= Total B divided by 12</a:t>
            </a:r>
            <a:endParaRPr lang="en-US" sz="1200">
              <a:solidFill>
                <a:srgbClr val="244061"/>
              </a:solidFill>
              <a:latin typeface="Arial" panose="020B0604020202020204" pitchFamily="34" charset="0"/>
              <a:cs typeface="Arial" panose="020B0604020202020204" pitchFamily="34" charset="0"/>
            </a:endParaRPr>
          </a:p>
          <a:p>
            <a:pPr marL="692150" lvl="1" indent="-236220" defTabSz="914400" eaLnBrk="0" fontAlgn="base" hangingPunct="0">
              <a:lnSpc>
                <a:spcPct val="110000"/>
              </a:lnSpc>
              <a:spcBef>
                <a:spcPts val="600"/>
              </a:spcBef>
              <a:spcAft>
                <a:spcPct val="0"/>
              </a:spcAft>
              <a:buFont typeface="Symbol" panose="05050102010706020507" pitchFamily="18" charset="2"/>
              <a:buChar char="·"/>
              <a:defRPr/>
            </a:pPr>
            <a:r>
              <a:rPr lang="en-US" sz="1200" kern="1200">
                <a:solidFill>
                  <a:srgbClr val="002576"/>
                </a:solidFill>
                <a:effectLst/>
                <a:latin typeface="Arial" panose="020B0604020202020204" pitchFamily="34" charset="0"/>
                <a:ea typeface="Times New Roman" panose="02020603050405020304" pitchFamily="18" charset="0"/>
                <a:cs typeface="Calibri" panose="020F0502020204030204" pitchFamily="34" charset="0"/>
              </a:rPr>
              <a:t>Calculation:  $191,724 / 12 =    </a:t>
            </a:r>
            <a:r>
              <a:rPr lang="en-US" sz="1200" b="1" kern="1200">
                <a:solidFill>
                  <a:schemeClr val="bg1"/>
                </a:solidFill>
                <a:effectLst/>
                <a:highlight>
                  <a:srgbClr val="002677"/>
                </a:highlight>
                <a:latin typeface="Arial" panose="020B0604020202020204" pitchFamily="34" charset="0"/>
                <a:ea typeface="Times New Roman" panose="02020603050405020304" pitchFamily="18" charset="0"/>
                <a:cs typeface="Calibri" panose="020F0502020204030204" pitchFamily="34" charset="0"/>
              </a:rPr>
              <a:t>$15,977.00</a:t>
            </a:r>
          </a:p>
          <a:p>
            <a:pPr marL="692150" lvl="1" indent="-236220" defTabSz="914400" eaLnBrk="0" fontAlgn="base" hangingPunct="0">
              <a:lnSpc>
                <a:spcPct val="110000"/>
              </a:lnSpc>
              <a:spcBef>
                <a:spcPts val="600"/>
              </a:spcBef>
              <a:spcAft>
                <a:spcPct val="0"/>
              </a:spcAft>
              <a:buFont typeface="Symbol" panose="05050102010706020507" pitchFamily="18" charset="2"/>
              <a:buChar char="·"/>
              <a:defRPr/>
            </a:pPr>
            <a:r>
              <a:rPr kumimoji="0" lang="en-US" altLang="en-US" sz="1200" b="1" i="0" u="none" strike="noStrike" kern="1200" cap="none" spc="0" normalizeH="0" baseline="0" noProof="0">
                <a:ln>
                  <a:noFill/>
                </a:ln>
                <a:solidFill>
                  <a:srgbClr val="002677"/>
                </a:solidFill>
                <a:effectLst/>
                <a:uLnTx/>
                <a:uFillTx/>
                <a:latin typeface="Arial"/>
                <a:ea typeface="Times New Roman" panose="02020603050405020304" pitchFamily="18" charset="0"/>
                <a:cs typeface="Calibri" panose="020F0502020204030204" pitchFamily="34" charset="0"/>
              </a:rPr>
              <a:t>Amount to Populate RFI </a:t>
            </a:r>
            <a:endParaRPr lang="en-US" altLang="en-US" sz="1200" i="0" u="none" strike="noStrike" kern="1200" cap="none" spc="0" normalizeH="0" baseline="0" noProof="0">
              <a:ln>
                <a:noFill/>
              </a:ln>
              <a:solidFill>
                <a:srgbClr val="002677"/>
              </a:solidFill>
              <a:effectLst/>
              <a:uLnTx/>
              <a:uFillTx/>
              <a:latin typeface="Arial"/>
              <a:cs typeface="Arial"/>
            </a:endParaRPr>
          </a:p>
        </p:txBody>
      </p:sp>
      <p:sp>
        <p:nvSpPr>
          <p:cNvPr id="2" name="Title 1">
            <a:extLst>
              <a:ext uri="{FF2B5EF4-FFF2-40B4-BE49-F238E27FC236}">
                <a16:creationId xmlns:a16="http://schemas.microsoft.com/office/drawing/2014/main" id="{5A0B3F3C-875B-9FF9-EE26-481B674E24C6}"/>
              </a:ext>
            </a:extLst>
          </p:cNvPr>
          <p:cNvSpPr>
            <a:spLocks noGrp="1"/>
          </p:cNvSpPr>
          <p:nvPr>
            <p:ph type="title"/>
          </p:nvPr>
        </p:nvSpPr>
        <p:spPr>
          <a:xfrm>
            <a:off x="600029" y="600032"/>
            <a:ext cx="11190917" cy="484698"/>
          </a:xfrm>
        </p:spPr>
        <p:txBody>
          <a:bodyPr/>
          <a:lstStyle/>
          <a:p>
            <a:r>
              <a:rPr lang="en-US"/>
              <a:t>Illustration example: full calendar year membership</a:t>
            </a:r>
          </a:p>
        </p:txBody>
      </p:sp>
      <p:sp>
        <p:nvSpPr>
          <p:cNvPr id="5" name="TextBox 4">
            <a:extLst>
              <a:ext uri="{FF2B5EF4-FFF2-40B4-BE49-F238E27FC236}">
                <a16:creationId xmlns:a16="http://schemas.microsoft.com/office/drawing/2014/main" id="{5BC5A004-C75E-12FF-990E-A80D9FA4B965}"/>
              </a:ext>
            </a:extLst>
          </p:cNvPr>
          <p:cNvSpPr txBox="1"/>
          <p:nvPr/>
        </p:nvSpPr>
        <p:spPr>
          <a:xfrm>
            <a:off x="854387" y="5986485"/>
            <a:ext cx="6588511" cy="863313"/>
          </a:xfrm>
          <a:prstGeom prst="rect">
            <a:avLst/>
          </a:prstGeom>
          <a:solidFill>
            <a:schemeClr val="bg1"/>
          </a:solidFill>
        </p:spPr>
        <p:txBody>
          <a:bodyPr wrap="square" rtlCol="0">
            <a:spAutoFit/>
          </a:bodyPr>
          <a:lstStyle/>
          <a:p>
            <a:pPr marL="0" marR="0" indent="457200" eaLnBrk="0" fontAlgn="base" hangingPunct="0">
              <a:lnSpc>
                <a:spcPct val="110000"/>
              </a:lnSpc>
              <a:spcBef>
                <a:spcPts val="0"/>
              </a:spcBef>
              <a:spcAft>
                <a:spcPts val="0"/>
              </a:spcAft>
            </a:pPr>
            <a:r>
              <a:rPr lang="en-US" sz="900" kern="1200">
                <a:solidFill>
                  <a:srgbClr val="244061"/>
                </a:solidFill>
                <a:effectLst/>
                <a:latin typeface="Arial" panose="020B0604020202020204" pitchFamily="34" charset="0"/>
                <a:ea typeface="Times New Roman" panose="02020603050405020304" pitchFamily="18" charset="0"/>
                <a:cs typeface="Calibri" panose="020F0502020204030204" pitchFamily="34" charset="0"/>
              </a:rPr>
              <a:t>Notes:</a:t>
            </a:r>
            <a:endParaRPr lang="en-US" sz="1100">
              <a:effectLst/>
              <a:latin typeface="Arial" panose="020B0604020202020204" pitchFamily="34" charset="0"/>
              <a:ea typeface="Arial" panose="020B0604020202020204" pitchFamily="34" charset="0"/>
            </a:endParaRPr>
          </a:p>
          <a:p>
            <a:pPr marL="742950" marR="0" lvl="1" indent="-285750" eaLnBrk="0" fontAlgn="base" hangingPunct="0">
              <a:lnSpc>
                <a:spcPct val="110000"/>
              </a:lnSpc>
              <a:spcBef>
                <a:spcPts val="0"/>
              </a:spcBef>
              <a:spcAft>
                <a:spcPts val="0"/>
              </a:spcAft>
              <a:buFont typeface="Symbol" panose="05050102010706020507" pitchFamily="18" charset="2"/>
              <a:buChar char=""/>
              <a:tabLst>
                <a:tab pos="914400" algn="l"/>
              </a:tabLst>
            </a:pPr>
            <a:r>
              <a:rPr lang="en-US" sz="900" kern="1200">
                <a:solidFill>
                  <a:srgbClr val="244061"/>
                </a:solidFill>
                <a:effectLst/>
                <a:latin typeface="Arial" panose="020B0604020202020204" pitchFamily="34" charset="0"/>
                <a:ea typeface="Times New Roman" panose="02020603050405020304" pitchFamily="18" charset="0"/>
                <a:cs typeface="Calibri" panose="020F0502020204030204" pitchFamily="34" charset="0"/>
              </a:rPr>
              <a:t>For self-funded plans, this is total plan costs minus premiums paid by members.</a:t>
            </a:r>
            <a:endParaRPr lang="en-US" sz="1100">
              <a:effectLst/>
              <a:latin typeface="Arial" panose="020B0604020202020204" pitchFamily="34" charset="0"/>
              <a:ea typeface="Arial" panose="020B0604020202020204" pitchFamily="34" charset="0"/>
            </a:endParaRPr>
          </a:p>
          <a:p>
            <a:pPr marL="742950" marR="0" lvl="1" indent="-285750" eaLnBrk="0" fontAlgn="base" hangingPunct="0">
              <a:lnSpc>
                <a:spcPct val="110000"/>
              </a:lnSpc>
              <a:spcBef>
                <a:spcPts val="0"/>
              </a:spcBef>
              <a:spcAft>
                <a:spcPts val="0"/>
              </a:spcAft>
              <a:buFont typeface="Symbol" panose="05050102010706020507" pitchFamily="18" charset="2"/>
              <a:buChar char=""/>
              <a:tabLst>
                <a:tab pos="914400" algn="l"/>
              </a:tabLst>
            </a:pPr>
            <a:r>
              <a:rPr lang="en-US" sz="900" kern="1200">
                <a:solidFill>
                  <a:srgbClr val="244061"/>
                </a:solidFill>
                <a:effectLst/>
                <a:latin typeface="Arial" panose="020B0604020202020204" pitchFamily="34" charset="0"/>
                <a:ea typeface="Times New Roman" panose="02020603050405020304" pitchFamily="18" charset="0"/>
                <a:cs typeface="Calibri" panose="020F0502020204030204" pitchFamily="34" charset="0"/>
              </a:rPr>
              <a:t>Based on most recent </a:t>
            </a:r>
            <a:r>
              <a:rPr lang="en-US" sz="900" kern="1200">
                <a:solidFill>
                  <a:srgbClr val="244061"/>
                </a:solidFill>
                <a:effectLst/>
                <a:latin typeface="Arial" panose="020B0604020202020204" pitchFamily="34" charset="0"/>
                <a:ea typeface="Times New Roman" panose="02020603050405020304" pitchFamily="18" charset="0"/>
                <a:cs typeface="Calibri" panose="020F0502020204030204" pitchFamily="34" charset="0"/>
                <a:hlinkClick r:id="rId3"/>
              </a:rPr>
              <a:t>CMS instructions</a:t>
            </a:r>
            <a:r>
              <a:rPr lang="en-US" sz="900" kern="1200">
                <a:solidFill>
                  <a:srgbClr val="244061"/>
                </a:solidFill>
                <a:effectLst/>
                <a:latin typeface="Arial" panose="020B0604020202020204" pitchFamily="34" charset="0"/>
                <a:ea typeface="Times New Roman" panose="02020603050405020304" pitchFamily="18" charset="0"/>
                <a:cs typeface="Calibri" panose="020F0502020204030204" pitchFamily="34" charset="0"/>
              </a:rPr>
              <a:t>.</a:t>
            </a:r>
            <a:endParaRPr lang="en-US" sz="1100">
              <a:effectLst/>
              <a:latin typeface="Arial" panose="020B0604020202020204" pitchFamily="34" charset="0"/>
              <a:ea typeface="Arial" panose="020B0604020202020204" pitchFamily="34" charset="0"/>
            </a:endParaRPr>
          </a:p>
          <a:p>
            <a:pPr marL="742950" marR="0" lvl="1" indent="-285750" eaLnBrk="0" fontAlgn="base" hangingPunct="0">
              <a:lnSpc>
                <a:spcPct val="110000"/>
              </a:lnSpc>
              <a:spcBef>
                <a:spcPts val="0"/>
              </a:spcBef>
              <a:spcAft>
                <a:spcPts val="0"/>
              </a:spcAft>
              <a:buFont typeface="Symbol" panose="05050102010706020507" pitchFamily="18" charset="2"/>
              <a:buChar char=""/>
              <a:tabLst>
                <a:tab pos="914400" algn="l"/>
              </a:tabLst>
            </a:pPr>
            <a:r>
              <a:rPr lang="en-US" sz="900" kern="1200">
                <a:solidFill>
                  <a:srgbClr val="244061"/>
                </a:solidFill>
                <a:effectLst/>
                <a:latin typeface="Arial" panose="020B0604020202020204" pitchFamily="34" charset="0"/>
                <a:ea typeface="Times New Roman" panose="02020603050405020304" pitchFamily="18" charset="0"/>
                <a:cs typeface="Calibri" panose="020F0502020204030204" pitchFamily="34" charset="0"/>
              </a:rPr>
              <a:t>For RFIs containing multiple policies </a:t>
            </a:r>
            <a:r>
              <a:rPr lang="en-US" sz="900" b="1" kern="1200">
                <a:solidFill>
                  <a:srgbClr val="244061"/>
                </a:solidFill>
                <a:effectLst/>
                <a:latin typeface="Arial" panose="020B0604020202020204" pitchFamily="34" charset="0"/>
                <a:ea typeface="Times New Roman" panose="02020603050405020304" pitchFamily="18" charset="0"/>
                <a:cs typeface="Calibri" panose="020F0502020204030204" pitchFamily="34" charset="0"/>
              </a:rPr>
              <a:t>all</a:t>
            </a:r>
            <a:r>
              <a:rPr lang="en-US" sz="900" kern="1200">
                <a:solidFill>
                  <a:srgbClr val="244061"/>
                </a:solidFill>
                <a:effectLst/>
                <a:latin typeface="Arial" panose="020B0604020202020204" pitchFamily="34" charset="0"/>
                <a:ea typeface="Times New Roman" panose="02020603050405020304" pitchFamily="18" charset="0"/>
                <a:cs typeface="Calibri" panose="020F0502020204030204" pitchFamily="34" charset="0"/>
              </a:rPr>
              <a:t> policies should be included in the calculation.</a:t>
            </a:r>
            <a:endParaRPr lang="en-US" sz="1100">
              <a:effectLst/>
              <a:latin typeface="Arial" panose="020B0604020202020204" pitchFamily="34" charset="0"/>
              <a:ea typeface="Arial" panose="020B0604020202020204" pitchFamily="34" charset="0"/>
            </a:endParaRPr>
          </a:p>
          <a:p>
            <a:endParaRPr lang="en-US" sz="1050"/>
          </a:p>
        </p:txBody>
      </p:sp>
      <p:pic>
        <p:nvPicPr>
          <p:cNvPr id="7" name="Picture 6">
            <a:extLst>
              <a:ext uri="{FF2B5EF4-FFF2-40B4-BE49-F238E27FC236}">
                <a16:creationId xmlns:a16="http://schemas.microsoft.com/office/drawing/2014/main" id="{03C7996D-8514-DAE6-0732-AF8A0DC34E89}"/>
              </a:ext>
            </a:extLst>
          </p:cNvPr>
          <p:cNvPicPr>
            <a:picLocks noChangeAspect="1"/>
          </p:cNvPicPr>
          <p:nvPr/>
        </p:nvPicPr>
        <p:blipFill>
          <a:blip r:embed="rId4"/>
          <a:stretch>
            <a:fillRect/>
          </a:stretch>
        </p:blipFill>
        <p:spPr>
          <a:xfrm>
            <a:off x="4880958" y="1151142"/>
            <a:ext cx="7017320" cy="4818948"/>
          </a:xfrm>
          <a:prstGeom prst="rect">
            <a:avLst/>
          </a:prstGeom>
        </p:spPr>
      </p:pic>
      <p:sp>
        <p:nvSpPr>
          <p:cNvPr id="3" name="Oval 2">
            <a:extLst>
              <a:ext uri="{FF2B5EF4-FFF2-40B4-BE49-F238E27FC236}">
                <a16:creationId xmlns:a16="http://schemas.microsoft.com/office/drawing/2014/main" id="{0BC55103-6ABF-8D00-E5B2-91050668B493}"/>
              </a:ext>
            </a:extLst>
          </p:cNvPr>
          <p:cNvSpPr/>
          <p:nvPr/>
        </p:nvSpPr>
        <p:spPr>
          <a:xfrm>
            <a:off x="7258331" y="5440024"/>
            <a:ext cx="983918" cy="423677"/>
          </a:xfrm>
          <a:prstGeom prst="ellipse">
            <a:avLst/>
          </a:prstGeom>
          <a:noFill/>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4798256F-5227-C40E-64A3-6C4F2A8DD54F}"/>
              </a:ext>
            </a:extLst>
          </p:cNvPr>
          <p:cNvCxnSpPr>
            <a:cxnSpLocks/>
          </p:cNvCxnSpPr>
          <p:nvPr/>
        </p:nvCxnSpPr>
        <p:spPr>
          <a:xfrm flipV="1">
            <a:off x="3276463" y="4454561"/>
            <a:ext cx="394447" cy="125506"/>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
        <p:nvSpPr>
          <p:cNvPr id="8" name="Oval 7">
            <a:extLst>
              <a:ext uri="{FF2B5EF4-FFF2-40B4-BE49-F238E27FC236}">
                <a16:creationId xmlns:a16="http://schemas.microsoft.com/office/drawing/2014/main" id="{20B3F524-BFF0-CC3C-E572-AE7076A90FD9}"/>
              </a:ext>
            </a:extLst>
          </p:cNvPr>
          <p:cNvSpPr/>
          <p:nvPr/>
        </p:nvSpPr>
        <p:spPr>
          <a:xfrm>
            <a:off x="9027259" y="5440023"/>
            <a:ext cx="983918" cy="423677"/>
          </a:xfrm>
          <a:prstGeom prst="ellipse">
            <a:avLst/>
          </a:prstGeom>
          <a:noFill/>
          <a:ln w="28575">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0127F53-3220-2514-B9BD-09A6D2B168A3}"/>
              </a:ext>
            </a:extLst>
          </p:cNvPr>
          <p:cNvCxnSpPr>
            <a:cxnSpLocks/>
          </p:cNvCxnSpPr>
          <p:nvPr/>
        </p:nvCxnSpPr>
        <p:spPr>
          <a:xfrm flipV="1">
            <a:off x="3330891" y="5676986"/>
            <a:ext cx="394447" cy="125506"/>
          </a:xfrm>
          <a:prstGeom prst="straightConnector1">
            <a:avLst/>
          </a:prstGeom>
          <a:ln>
            <a:solidFill>
              <a:schemeClr val="accent2"/>
            </a:solidFill>
            <a:tailEnd type="triangle"/>
          </a:ln>
        </p:spPr>
        <p:style>
          <a:lnRef idx="3">
            <a:schemeClr val="accent3"/>
          </a:lnRef>
          <a:fillRef idx="0">
            <a:schemeClr val="accent3"/>
          </a:fillRef>
          <a:effectRef idx="2">
            <a:schemeClr val="accent3"/>
          </a:effectRef>
          <a:fontRef idx="minor">
            <a:schemeClr val="tx1"/>
          </a:fontRef>
        </p:style>
      </p:cxnSp>
      <p:sp>
        <p:nvSpPr>
          <p:cNvPr id="4" name="Slide Number Placeholder 3">
            <a:extLst>
              <a:ext uri="{FF2B5EF4-FFF2-40B4-BE49-F238E27FC236}">
                <a16:creationId xmlns:a16="http://schemas.microsoft.com/office/drawing/2014/main" id="{8451B32B-2FA5-30B4-44B1-7587105B7B76}"/>
              </a:ext>
            </a:extLst>
          </p:cNvPr>
          <p:cNvSpPr>
            <a:spLocks noGrp="1"/>
          </p:cNvSpPr>
          <p:nvPr>
            <p:ph type="sldNum" sz="quarter" idx="12"/>
          </p:nvPr>
        </p:nvSpPr>
        <p:spPr/>
        <p:txBody>
          <a:bodyPr/>
          <a:lstStyle/>
          <a:p>
            <a:fld id="{20EE5329-3E45-4A74-8CDA-27D66E9BEB5A}" type="slidenum">
              <a:rPr lang="en-US" smtClean="0"/>
              <a:t>18</a:t>
            </a:fld>
            <a:endParaRPr lang="en-US"/>
          </a:p>
        </p:txBody>
      </p:sp>
    </p:spTree>
    <p:extLst>
      <p:ext uri="{BB962C8B-B14F-4D97-AF65-F5344CB8AC3E}">
        <p14:creationId xmlns:p14="http://schemas.microsoft.com/office/powerpoint/2010/main" val="1264835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06B8A-DC77-7923-BF36-B827D28994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A613E-CE0D-ADD6-C986-214F5C51A12A}"/>
              </a:ext>
            </a:extLst>
          </p:cNvPr>
          <p:cNvSpPr>
            <a:spLocks noGrp="1"/>
          </p:cNvSpPr>
          <p:nvPr>
            <p:ph type="title"/>
          </p:nvPr>
        </p:nvSpPr>
        <p:spPr>
          <a:xfrm>
            <a:off x="600030" y="241434"/>
            <a:ext cx="10996085" cy="566926"/>
          </a:xfrm>
        </p:spPr>
        <p:txBody>
          <a:bodyPr/>
          <a:lstStyle/>
          <a:p>
            <a:r>
              <a:rPr lang="en-US"/>
              <a:t>Illustration example: partial year membership</a:t>
            </a:r>
          </a:p>
        </p:txBody>
      </p:sp>
      <p:sp>
        <p:nvSpPr>
          <p:cNvPr id="4" name="TextBox 3">
            <a:extLst>
              <a:ext uri="{FF2B5EF4-FFF2-40B4-BE49-F238E27FC236}">
                <a16:creationId xmlns:a16="http://schemas.microsoft.com/office/drawing/2014/main" id="{81A29F17-6C2F-B2DE-3548-7C98C09D6EE6}"/>
              </a:ext>
            </a:extLst>
          </p:cNvPr>
          <p:cNvSpPr txBox="1"/>
          <p:nvPr/>
        </p:nvSpPr>
        <p:spPr>
          <a:xfrm>
            <a:off x="518553" y="965260"/>
            <a:ext cx="3862608" cy="4754828"/>
          </a:xfrm>
          <a:prstGeom prst="rect">
            <a:avLst/>
          </a:prstGeom>
          <a:noFill/>
          <a:ln w="19050">
            <a:solidFill>
              <a:schemeClr val="accent1"/>
            </a:solidFill>
          </a:ln>
        </p:spPr>
        <p:txBody>
          <a:bodyPr wrap="square" lIns="91440" tIns="45720" rIns="91440" bIns="45720" anchor="t">
            <a:spAutoFit/>
          </a:bodyPr>
          <a:lstStyle/>
          <a:p>
            <a:pPr marL="0" marR="0" eaLnBrk="0" fontAlgn="base" hangingPunct="0">
              <a:lnSpc>
                <a:spcPct val="110000"/>
              </a:lnSpc>
              <a:spcBef>
                <a:spcPts val="300"/>
              </a:spcBef>
            </a:pPr>
            <a:r>
              <a:rPr lang="en-US" sz="1200" kern="1200" dirty="0">
                <a:solidFill>
                  <a:srgbClr val="244061"/>
                </a:solidFill>
                <a:effectLst/>
                <a:latin typeface="Arial" panose="020B0604020202020204" pitchFamily="34" charset="0"/>
                <a:ea typeface="Arial" panose="020B0604020202020204" pitchFamily="34" charset="0"/>
              </a:rPr>
              <a:t>In this example:</a:t>
            </a:r>
            <a:endParaRPr lang="en-US" sz="1800" dirty="0">
              <a:effectLst/>
              <a:latin typeface="Arial" panose="020B0604020202020204" pitchFamily="34" charset="0"/>
              <a:ea typeface="Arial" panose="020B0604020202020204" pitchFamily="34" charset="0"/>
            </a:endParaRPr>
          </a:p>
          <a:p>
            <a:pPr marL="342900" marR="0" lvl="0" indent="-342900" eaLnBrk="0" fontAlgn="base" hangingPunct="0">
              <a:lnSpc>
                <a:spcPct val="110000"/>
              </a:lnSpc>
              <a:spcBef>
                <a:spcPts val="300"/>
              </a:spcBef>
              <a:buFont typeface="Symbol" panose="05050102010706020507" pitchFamily="18" charset="2"/>
              <a:buChar char=""/>
              <a:tabLst>
                <a:tab pos="457200" algn="l"/>
              </a:tabLst>
            </a:pPr>
            <a:r>
              <a:rPr lang="en-US" sz="1200" kern="1200" dirty="0">
                <a:solidFill>
                  <a:srgbClr val="244061"/>
                </a:solidFill>
                <a:effectLst/>
                <a:latin typeface="Arial"/>
                <a:ea typeface="Arial" panose="020B0604020202020204" pitchFamily="34" charset="0"/>
                <a:cs typeface="Arial"/>
              </a:rPr>
              <a:t>Employer has a medical policy with UHC thru </a:t>
            </a:r>
            <a:r>
              <a:rPr lang="en-US" sz="1200" kern="1200" dirty="0">
                <a:solidFill>
                  <a:srgbClr val="FF0000"/>
                </a:solidFill>
                <a:effectLst/>
                <a:latin typeface="Arial"/>
                <a:ea typeface="Arial" panose="020B0604020202020204" pitchFamily="34" charset="0"/>
                <a:cs typeface="Arial"/>
              </a:rPr>
              <a:t>6/30/23.</a:t>
            </a:r>
            <a:endParaRPr lang="en-US" sz="1800" dirty="0">
              <a:solidFill>
                <a:srgbClr val="FF0000"/>
              </a:solidFill>
              <a:effectLst/>
              <a:latin typeface="Arial"/>
              <a:ea typeface="Arial" panose="020B0604020202020204" pitchFamily="34" charset="0"/>
              <a:cs typeface="Arial"/>
            </a:endParaRPr>
          </a:p>
          <a:p>
            <a:pPr marL="342900" marR="0" lvl="0" indent="-342900" eaLnBrk="0" fontAlgn="base" hangingPunct="0">
              <a:lnSpc>
                <a:spcPct val="110000"/>
              </a:lnSpc>
              <a:spcBef>
                <a:spcPts val="300"/>
              </a:spcBef>
              <a:buFont typeface="Symbol" panose="05050102010706020507" pitchFamily="18" charset="2"/>
              <a:buChar char=""/>
              <a:tabLst>
                <a:tab pos="457200" algn="l"/>
              </a:tabLst>
            </a:pPr>
            <a:r>
              <a:rPr lang="en-US" sz="1200" kern="1200" dirty="0">
                <a:solidFill>
                  <a:srgbClr val="244061"/>
                </a:solidFill>
                <a:effectLst/>
                <a:latin typeface="Arial"/>
                <a:ea typeface="Arial" panose="020B0604020202020204" pitchFamily="34" charset="0"/>
                <a:cs typeface="Arial"/>
              </a:rPr>
              <a:t>Coverage period </a:t>
            </a:r>
            <a:r>
              <a:rPr lang="en-US" sz="1200" dirty="0">
                <a:solidFill>
                  <a:srgbClr val="244061"/>
                </a:solidFill>
                <a:ea typeface="Times New Roman" panose="02020603050405020304" pitchFamily="18" charset="0"/>
                <a:cs typeface="Calibri"/>
              </a:rPr>
              <a:t>– </a:t>
            </a:r>
            <a:r>
              <a:rPr lang="en-US" sz="1200" dirty="0">
                <a:solidFill>
                  <a:srgbClr val="244061"/>
                </a:solidFill>
                <a:latin typeface="Arial"/>
                <a:ea typeface="Arial" panose="020B0604020202020204" pitchFamily="34" charset="0"/>
                <a:cs typeface="Arial"/>
              </a:rPr>
              <a:t>7/1/24</a:t>
            </a:r>
            <a:r>
              <a:rPr lang="en-US" sz="1200" kern="1200" dirty="0">
                <a:solidFill>
                  <a:srgbClr val="244061"/>
                </a:solidFill>
                <a:effectLst/>
                <a:latin typeface="Arial"/>
                <a:ea typeface="Arial" panose="020B0604020202020204" pitchFamily="34" charset="0"/>
                <a:cs typeface="Arial"/>
              </a:rPr>
              <a:t> – </a:t>
            </a:r>
            <a:r>
              <a:rPr lang="en-US" sz="1200" dirty="0">
                <a:solidFill>
                  <a:srgbClr val="244061"/>
                </a:solidFill>
                <a:latin typeface="Arial"/>
                <a:ea typeface="Arial" panose="020B0604020202020204" pitchFamily="34" charset="0"/>
                <a:cs typeface="Arial"/>
              </a:rPr>
              <a:t>6/30/25</a:t>
            </a:r>
            <a:r>
              <a:rPr lang="en-US" sz="1200" kern="1200" dirty="0">
                <a:solidFill>
                  <a:srgbClr val="244061"/>
                </a:solidFill>
                <a:effectLst/>
                <a:latin typeface="Arial"/>
                <a:ea typeface="Arial" panose="020B0604020202020204" pitchFamily="34" charset="0"/>
                <a:cs typeface="Arial"/>
              </a:rPr>
              <a:t>.</a:t>
            </a:r>
            <a:endParaRPr lang="en-US" sz="1800" dirty="0">
              <a:effectLst/>
              <a:latin typeface="Arial"/>
              <a:ea typeface="Arial" panose="020B0604020202020204" pitchFamily="34" charset="0"/>
              <a:cs typeface="Arial"/>
            </a:endParaRPr>
          </a:p>
          <a:p>
            <a:pPr marL="342900" marR="0" lvl="0" indent="-342900" eaLnBrk="0" fontAlgn="base" hangingPunct="0">
              <a:lnSpc>
                <a:spcPct val="110000"/>
              </a:lnSpc>
              <a:spcBef>
                <a:spcPts val="300"/>
              </a:spcBef>
              <a:buFont typeface="Symbol" panose="05050102010706020507" pitchFamily="18" charset="2"/>
              <a:buChar char=""/>
              <a:tabLst>
                <a:tab pos="457200" algn="l"/>
              </a:tabLst>
            </a:pPr>
            <a:r>
              <a:rPr lang="en-US" sz="1200" kern="1200" dirty="0">
                <a:solidFill>
                  <a:srgbClr val="244061"/>
                </a:solidFill>
                <a:effectLst/>
                <a:latin typeface="Arial"/>
                <a:ea typeface="Times New Roman" panose="02020603050405020304" pitchFamily="18" charset="0"/>
                <a:cs typeface="Calibri"/>
              </a:rPr>
              <a:t>Calendar period – </a:t>
            </a:r>
            <a:r>
              <a:rPr lang="en-US" sz="1200" dirty="0">
                <a:solidFill>
                  <a:srgbClr val="244061"/>
                </a:solidFill>
                <a:latin typeface="Arial"/>
                <a:ea typeface="Times New Roman" panose="02020603050405020304" pitchFamily="18" charset="0"/>
                <a:cs typeface="Calibri"/>
              </a:rPr>
              <a:t>1/1/25</a:t>
            </a:r>
            <a:r>
              <a:rPr lang="en-US" sz="1200" kern="1200" dirty="0">
                <a:solidFill>
                  <a:srgbClr val="244061"/>
                </a:solidFill>
                <a:effectLst/>
                <a:latin typeface="Arial"/>
                <a:ea typeface="Times New Roman" panose="02020603050405020304" pitchFamily="18" charset="0"/>
                <a:cs typeface="Calibri"/>
              </a:rPr>
              <a:t> – </a:t>
            </a:r>
            <a:r>
              <a:rPr lang="en-US" sz="1200" dirty="0">
                <a:solidFill>
                  <a:srgbClr val="244061"/>
                </a:solidFill>
                <a:latin typeface="Arial"/>
                <a:ea typeface="Times New Roman" panose="02020603050405020304" pitchFamily="18" charset="0"/>
                <a:cs typeface="Calibri"/>
              </a:rPr>
              <a:t>6/30/25</a:t>
            </a:r>
            <a:endParaRPr lang="en-US" sz="1800" dirty="0">
              <a:effectLst/>
              <a:latin typeface="Times New Roman"/>
              <a:ea typeface="Arial" panose="020B0604020202020204" pitchFamily="34" charset="0"/>
              <a:cs typeface="Calibri"/>
            </a:endParaRPr>
          </a:p>
          <a:p>
            <a:pPr marL="342900" marR="0" lvl="0" indent="-342900" eaLnBrk="0" fontAlgn="base" hangingPunct="0">
              <a:lnSpc>
                <a:spcPct val="110000"/>
              </a:lnSpc>
              <a:spcBef>
                <a:spcPts val="300"/>
              </a:spcBef>
              <a:buFont typeface="Symbol" panose="05050102010706020507" pitchFamily="18" charset="2"/>
              <a:buChar char=""/>
              <a:tabLst>
                <a:tab pos="457200" algn="l"/>
              </a:tabLst>
            </a:pPr>
            <a:r>
              <a:rPr lang="en-US" sz="1200" kern="1200" dirty="0">
                <a:solidFill>
                  <a:srgbClr val="002576"/>
                </a:solidFill>
                <a:effectLst/>
                <a:latin typeface="Arial"/>
                <a:ea typeface="Times New Roman" panose="02020603050405020304" pitchFamily="18" charset="0"/>
                <a:cs typeface="Calibri"/>
              </a:rPr>
              <a:t>Employer paid portion is 70% of the total plan premium (or premium equivalents) paid.</a:t>
            </a:r>
            <a:endParaRPr lang="en-US" sz="1800" dirty="0">
              <a:effectLst/>
              <a:latin typeface="Times New Roman"/>
              <a:ea typeface="Arial" panose="020B0604020202020204" pitchFamily="34" charset="0"/>
              <a:cs typeface="Calibri"/>
            </a:endParaRPr>
          </a:p>
          <a:p>
            <a:pPr marL="342900" marR="0" lvl="0" indent="-342900" eaLnBrk="0" fontAlgn="base" hangingPunct="0">
              <a:lnSpc>
                <a:spcPct val="110000"/>
              </a:lnSpc>
              <a:spcBef>
                <a:spcPts val="300"/>
              </a:spcBef>
              <a:buClr>
                <a:schemeClr val="accent1"/>
              </a:buClr>
              <a:buFont typeface="Symbol" panose="05050102010706020507" pitchFamily="18" charset="2"/>
              <a:buChar char=""/>
              <a:tabLst>
                <a:tab pos="457200" algn="l"/>
              </a:tabLst>
            </a:pPr>
            <a:r>
              <a:rPr lang="en-US" sz="1200" b="1" kern="1200" dirty="0">
                <a:solidFill>
                  <a:srgbClr val="C00000"/>
                </a:solidFill>
                <a:effectLst/>
                <a:latin typeface="Arial"/>
                <a:ea typeface="Times New Roman" panose="02020603050405020304" pitchFamily="18" charset="0"/>
                <a:cs typeface="Calibri"/>
              </a:rPr>
              <a:t>Divide by 12 even if the coverage was not in effect for the entire 12 months of the reference year.</a:t>
            </a:r>
            <a:endParaRPr lang="en-US" sz="1800" b="1" dirty="0">
              <a:solidFill>
                <a:srgbClr val="C00000"/>
              </a:solidFill>
              <a:effectLst/>
              <a:latin typeface="Arial"/>
              <a:ea typeface="Arial" panose="020B0604020202020204" pitchFamily="34" charset="0"/>
              <a:cs typeface="Calibri"/>
            </a:endParaRPr>
          </a:p>
          <a:p>
            <a:pPr marL="171450" marR="0" lvl="0" indent="-171450" algn="l" defTabSz="914400" rtl="0" eaLnBrk="0" fontAlgn="base" latinLnBrk="0" hangingPunct="0">
              <a:lnSpc>
                <a:spcPct val="110000"/>
              </a:lnSpc>
              <a:spcBef>
                <a:spcPts val="300"/>
              </a:spcBef>
              <a:buClrTx/>
              <a:buSzTx/>
              <a:buFont typeface="Symbol" panose="05050102010706020507" pitchFamily="18" charset="2"/>
              <a:buChar char="·"/>
              <a:tabLst/>
              <a:defRPr/>
            </a:pPr>
            <a:endParaRPr kumimoji="0" lang="en-US" altLang="en-US" sz="1200" b="1" i="0" u="none" strike="noStrike" kern="1200" cap="none" spc="0" normalizeH="0" baseline="0" noProof="0" dirty="0">
              <a:ln>
                <a:noFill/>
              </a:ln>
              <a:solidFill>
                <a:srgbClr val="B88900"/>
              </a:solidFill>
              <a:effectLst/>
              <a:uLnTx/>
              <a:uFillTx/>
              <a:latin typeface="Arial"/>
              <a:ea typeface="+mn-ea"/>
              <a:cs typeface="+mn-cs"/>
            </a:endParaRPr>
          </a:p>
          <a:p>
            <a:pPr marL="342900" marR="0" lvl="0" indent="-342900" eaLnBrk="0" fontAlgn="base" hangingPunct="0">
              <a:lnSpc>
                <a:spcPct val="110000"/>
              </a:lnSpc>
              <a:spcBef>
                <a:spcPts val="0"/>
              </a:spcBef>
              <a:spcAft>
                <a:spcPts val="0"/>
              </a:spcAft>
              <a:buFont typeface="Symbol" panose="05050102010706020507" pitchFamily="18" charset="2"/>
              <a:buChar char=""/>
              <a:tabLst>
                <a:tab pos="457200" algn="l"/>
              </a:tabLst>
            </a:pPr>
            <a:r>
              <a:rPr lang="en-US" sz="1200" b="1" kern="1200" dirty="0">
                <a:solidFill>
                  <a:srgbClr val="002576"/>
                </a:solidFill>
                <a:effectLst/>
                <a:latin typeface="Arial" panose="020B0604020202020204" pitchFamily="34" charset="0"/>
                <a:ea typeface="Times New Roman" panose="02020603050405020304" pitchFamily="18" charset="0"/>
                <a:cs typeface="Calibri" panose="020F0502020204030204" pitchFamily="34" charset="0"/>
              </a:rPr>
              <a:t>Average Monthly Premium </a:t>
            </a:r>
            <a:r>
              <a:rPr lang="en-US" sz="1200" b="1" kern="1200" dirty="0">
                <a:solidFill>
                  <a:srgbClr val="002677"/>
                </a:solidFill>
                <a:effectLst/>
                <a:highlight>
                  <a:srgbClr val="D9F6FA"/>
                </a:highlight>
                <a:latin typeface="Arial" panose="020B0604020202020204" pitchFamily="34" charset="0"/>
                <a:ea typeface="Times New Roman" panose="02020603050405020304" pitchFamily="18" charset="0"/>
                <a:cs typeface="Calibri" panose="020F0502020204030204" pitchFamily="34" charset="0"/>
              </a:rPr>
              <a:t>Paid by Members </a:t>
            </a:r>
            <a:r>
              <a:rPr lang="en-US" sz="1200" b="1" kern="1200" dirty="0">
                <a:solidFill>
                  <a:srgbClr val="002576"/>
                </a:solidFill>
                <a:effectLst/>
                <a:latin typeface="Arial" panose="020B0604020202020204" pitchFamily="34" charset="0"/>
                <a:ea typeface="Times New Roman" panose="02020603050405020304" pitchFamily="18" charset="0"/>
                <a:cs typeface="Calibri" panose="020F0502020204030204" pitchFamily="34" charset="0"/>
              </a:rPr>
              <a:t>= Total A divided by </a:t>
            </a:r>
            <a:r>
              <a:rPr lang="en-US" sz="1200" b="1" kern="12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12</a:t>
            </a:r>
            <a:r>
              <a:rPr lang="en-US" sz="1200" kern="1200" dirty="0">
                <a:solidFill>
                  <a:srgbClr val="002576"/>
                </a:solidFill>
                <a:effectLst/>
                <a:latin typeface="Arial" panose="020B0604020202020204" pitchFamily="34" charset="0"/>
                <a:ea typeface="Times New Roman" panose="02020603050405020304" pitchFamily="18" charset="0"/>
                <a:cs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pPr marL="628015" lvl="1" indent="-171450" defTabSz="914400" eaLnBrk="0" fontAlgn="base" hangingPunct="0">
              <a:lnSpc>
                <a:spcPct val="110000"/>
              </a:lnSpc>
              <a:spcBef>
                <a:spcPts val="600"/>
              </a:spcBef>
              <a:spcAft>
                <a:spcPct val="0"/>
              </a:spcAft>
              <a:buFont typeface="Symbol" panose="05050102010706020507" pitchFamily="18" charset="2"/>
              <a:buChar char="·"/>
              <a:defRPr/>
            </a:pPr>
            <a:r>
              <a:rPr lang="en-US" sz="1200" kern="1200" dirty="0">
                <a:solidFill>
                  <a:srgbClr val="002576"/>
                </a:solidFill>
                <a:effectLst/>
                <a:latin typeface="Arial" panose="020B0604020202020204" pitchFamily="34" charset="0"/>
                <a:ea typeface="Times New Roman" panose="02020603050405020304" pitchFamily="18" charset="0"/>
                <a:cs typeface="Calibri" panose="020F0502020204030204" pitchFamily="34" charset="0"/>
              </a:rPr>
              <a:t>Calculation: $38,880 / 12 =   </a:t>
            </a:r>
            <a:r>
              <a:rPr lang="en-US" sz="1200" b="1" kern="1200" dirty="0">
                <a:solidFill>
                  <a:srgbClr val="002677"/>
                </a:solidFill>
                <a:effectLst/>
                <a:highlight>
                  <a:srgbClr val="D9F6FA"/>
                </a:highlight>
                <a:latin typeface="Arial" panose="020B0604020202020204" pitchFamily="34" charset="0"/>
                <a:ea typeface="Times New Roman" panose="02020603050405020304" pitchFamily="18" charset="0"/>
                <a:cs typeface="Calibri" panose="020F0502020204030204" pitchFamily="34" charset="0"/>
              </a:rPr>
              <a:t>$3,239.99</a:t>
            </a:r>
          </a:p>
          <a:p>
            <a:pPr marL="628015" lvl="1" indent="-171450" defTabSz="914400" eaLnBrk="0" fontAlgn="base" hangingPunct="0">
              <a:lnSpc>
                <a:spcPct val="110000"/>
              </a:lnSpc>
              <a:spcBef>
                <a:spcPts val="600"/>
              </a:spcBef>
              <a:spcAft>
                <a:spcPct val="0"/>
              </a:spcAft>
              <a:buClr>
                <a:schemeClr val="accent1"/>
              </a:buClr>
              <a:buFont typeface="Symbol" panose="05050102010706020507" pitchFamily="18" charset="2"/>
              <a:buChar char="·"/>
              <a:defRPr/>
            </a:pPr>
            <a:r>
              <a:rPr lang="en-US" sz="1200" b="1" kern="1200" dirty="0">
                <a:solidFill>
                  <a:srgbClr val="C0504D"/>
                </a:solidFill>
                <a:effectLst/>
                <a:latin typeface="Arial" panose="020B0604020202020204" pitchFamily="34" charset="0"/>
                <a:ea typeface="Times New Roman" panose="02020603050405020304" pitchFamily="18" charset="0"/>
                <a:cs typeface="Calibri" panose="020F0502020204030204" pitchFamily="34" charset="0"/>
              </a:rPr>
              <a:t> </a:t>
            </a:r>
            <a:r>
              <a:rPr lang="en-US" altLang="en-US" sz="1200" b="1" dirty="0">
                <a:solidFill>
                  <a:srgbClr val="002677"/>
                </a:solidFill>
                <a:latin typeface="Arial"/>
                <a:ea typeface="Times New Roman" panose="02020603050405020304" pitchFamily="18" charset="0"/>
                <a:cs typeface="Calibri" panose="020F0502020204030204" pitchFamily="34" charset="0"/>
              </a:rPr>
              <a:t>Amount to Populate RFI</a:t>
            </a:r>
            <a:endParaRPr lang="en-US" altLang="en-US" sz="1200" i="0" u="none" strike="noStrike" kern="1200" cap="none" spc="0" normalizeH="0" baseline="0" noProof="0" dirty="0">
              <a:ln>
                <a:noFill/>
              </a:ln>
              <a:solidFill>
                <a:srgbClr val="002677"/>
              </a:solidFill>
              <a:effectLst/>
              <a:uLnTx/>
              <a:uFillTx/>
              <a:latin typeface="Arial"/>
              <a:ea typeface="Times New Roman" panose="02020603050405020304" pitchFamily="18" charset="0"/>
              <a:cs typeface="Calibri" panose="020F0502020204030204" pitchFamily="34" charset="0"/>
            </a:endParaRPr>
          </a:p>
          <a:p>
            <a:pPr marL="628015" lvl="1" indent="-171450" defTabSz="914400" eaLnBrk="0" fontAlgn="base" hangingPunct="0">
              <a:lnSpc>
                <a:spcPct val="110000"/>
              </a:lnSpc>
              <a:spcBef>
                <a:spcPts val="600"/>
              </a:spcBef>
              <a:spcAft>
                <a:spcPct val="0"/>
              </a:spcAft>
              <a:buFont typeface="Symbol" panose="05050102010706020507" pitchFamily="18" charset="2"/>
              <a:buChar char="·"/>
              <a:defRPr/>
            </a:pPr>
            <a:endParaRPr lang="en-US" altLang="en-US" sz="1200" b="1" dirty="0">
              <a:solidFill>
                <a:srgbClr val="00B0C8"/>
              </a:solidFill>
              <a:latin typeface="Arial"/>
              <a:ea typeface="Times New Roman" panose="02020603050405020304" pitchFamily="18" charset="0"/>
              <a:cs typeface="Calibri" panose="020F0502020204030204" pitchFamily="34" charset="0"/>
            </a:endParaRPr>
          </a:p>
          <a:p>
            <a:pPr marL="342900" marR="0" lvl="0" indent="-342900" eaLnBrk="0" fontAlgn="base" hangingPunct="0">
              <a:lnSpc>
                <a:spcPct val="110000"/>
              </a:lnSpc>
              <a:spcBef>
                <a:spcPts val="0"/>
              </a:spcBef>
              <a:spcAft>
                <a:spcPts val="0"/>
              </a:spcAft>
              <a:buFont typeface="Symbol" panose="05050102010706020507" pitchFamily="18" charset="2"/>
              <a:buChar char=""/>
            </a:pPr>
            <a:r>
              <a:rPr lang="en-US" sz="1200" b="1" kern="1200" dirty="0">
                <a:solidFill>
                  <a:srgbClr val="002576"/>
                </a:solidFill>
                <a:effectLst/>
                <a:latin typeface="Arial" panose="020B0604020202020204" pitchFamily="34" charset="0"/>
                <a:ea typeface="Times New Roman" panose="02020603050405020304" pitchFamily="18" charset="0"/>
                <a:cs typeface="Calibri" panose="020F0502020204030204" pitchFamily="34" charset="0"/>
              </a:rPr>
              <a:t>Average Monthly Premium </a:t>
            </a:r>
            <a:r>
              <a:rPr lang="en-US" sz="1200" b="1" kern="1200" dirty="0">
                <a:solidFill>
                  <a:schemeClr val="bg1"/>
                </a:solidFill>
                <a:effectLst/>
                <a:highlight>
                  <a:srgbClr val="002677"/>
                </a:highlight>
                <a:latin typeface="Arial" panose="020B0604020202020204" pitchFamily="34" charset="0"/>
                <a:ea typeface="Times New Roman" panose="02020603050405020304" pitchFamily="18" charset="0"/>
                <a:cs typeface="Calibri" panose="020F0502020204030204" pitchFamily="34" charset="0"/>
              </a:rPr>
              <a:t>Paid by Employers</a:t>
            </a:r>
            <a:r>
              <a:rPr lang="en-US" sz="1200" kern="1200" dirty="0">
                <a:solidFill>
                  <a:schemeClr val="bg1"/>
                </a:solidFill>
                <a:effectLst/>
                <a:highlight>
                  <a:srgbClr val="002677"/>
                </a:highlight>
                <a:latin typeface="Arial" panose="020B0604020202020204" pitchFamily="34" charset="0"/>
                <a:ea typeface="Times New Roman" panose="02020603050405020304" pitchFamily="18" charset="0"/>
                <a:cs typeface="Calibri" panose="020F0502020204030204" pitchFamily="34" charset="0"/>
              </a:rPr>
              <a:t> </a:t>
            </a:r>
            <a:r>
              <a:rPr lang="en-US" sz="1200" b="1" kern="1200" dirty="0">
                <a:solidFill>
                  <a:srgbClr val="002576"/>
                </a:solidFill>
                <a:effectLst/>
                <a:latin typeface="Arial" panose="020B0604020202020204" pitchFamily="34" charset="0"/>
                <a:ea typeface="Times New Roman" panose="02020603050405020304" pitchFamily="18" charset="0"/>
                <a:cs typeface="Calibri" panose="020F0502020204030204" pitchFamily="34" charset="0"/>
              </a:rPr>
              <a:t>= Total B divided by </a:t>
            </a:r>
            <a:r>
              <a:rPr lang="en-US" sz="1200" b="1" kern="12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12</a:t>
            </a:r>
            <a:endParaRPr lang="en-US" sz="1800" dirty="0">
              <a:effectLst/>
              <a:latin typeface="Arial" panose="020B0604020202020204" pitchFamily="34" charset="0"/>
              <a:ea typeface="Arial" panose="020B0604020202020204" pitchFamily="34" charset="0"/>
            </a:endParaRPr>
          </a:p>
          <a:p>
            <a:pPr marL="688340" lvl="1" indent="-231775" defTabSz="914400" eaLnBrk="0" fontAlgn="base" hangingPunct="0">
              <a:lnSpc>
                <a:spcPct val="110000"/>
              </a:lnSpc>
              <a:spcBef>
                <a:spcPts val="600"/>
              </a:spcBef>
              <a:spcAft>
                <a:spcPct val="0"/>
              </a:spcAft>
              <a:buFont typeface="Symbol" panose="05050102010706020507" pitchFamily="18" charset="2"/>
              <a:buChar char="·"/>
              <a:defRPr/>
            </a:pPr>
            <a:r>
              <a:rPr lang="en-US" sz="1200" kern="1200" dirty="0">
                <a:solidFill>
                  <a:srgbClr val="002576"/>
                </a:solidFill>
                <a:effectLst/>
                <a:latin typeface="Arial" panose="020B0604020202020204" pitchFamily="34" charset="0"/>
                <a:ea typeface="Times New Roman" panose="02020603050405020304" pitchFamily="18" charset="0"/>
                <a:cs typeface="Calibri" panose="020F0502020204030204" pitchFamily="34" charset="0"/>
              </a:rPr>
              <a:t>Calculation:  $90,720 / 12 </a:t>
            </a:r>
            <a:r>
              <a:rPr lang="en-US" sz="1200" kern="1200" dirty="0">
                <a:solidFill>
                  <a:srgbClr val="002677"/>
                </a:solidFill>
                <a:effectLst/>
                <a:latin typeface="Arial" panose="020B0604020202020204" pitchFamily="34" charset="0"/>
                <a:ea typeface="Times New Roman" panose="02020603050405020304" pitchFamily="18" charset="0"/>
                <a:cs typeface="Calibri" panose="020F0502020204030204" pitchFamily="34" charset="0"/>
              </a:rPr>
              <a:t>=   </a:t>
            </a:r>
            <a:r>
              <a:rPr lang="en-US" sz="1200" kern="1200" dirty="0">
                <a:solidFill>
                  <a:schemeClr val="bg1"/>
                </a:solidFill>
                <a:effectLst/>
                <a:highlight>
                  <a:srgbClr val="002677"/>
                </a:highlight>
                <a:latin typeface="Arial" panose="020B0604020202020204" pitchFamily="34" charset="0"/>
                <a:ea typeface="Times New Roman" panose="02020603050405020304" pitchFamily="18" charset="0"/>
                <a:cs typeface="Calibri" panose="020F0502020204030204" pitchFamily="34" charset="0"/>
              </a:rPr>
              <a:t> </a:t>
            </a:r>
            <a:r>
              <a:rPr lang="en-US" sz="1200" b="1" kern="1200" dirty="0">
                <a:solidFill>
                  <a:schemeClr val="bg1"/>
                </a:solidFill>
                <a:effectLst/>
                <a:highlight>
                  <a:srgbClr val="002677"/>
                </a:highlight>
                <a:latin typeface="Arial" panose="020B0604020202020204" pitchFamily="34" charset="0"/>
                <a:ea typeface="Times New Roman" panose="02020603050405020304" pitchFamily="18" charset="0"/>
                <a:cs typeface="Calibri" panose="020F0502020204030204" pitchFamily="34" charset="0"/>
              </a:rPr>
              <a:t>$7,559.99</a:t>
            </a:r>
          </a:p>
          <a:p>
            <a:pPr marL="688340" lvl="1" indent="-231775" defTabSz="914400" eaLnBrk="0" fontAlgn="base" hangingPunct="0">
              <a:lnSpc>
                <a:spcPct val="110000"/>
              </a:lnSpc>
              <a:spcBef>
                <a:spcPts val="600"/>
              </a:spcBef>
              <a:spcAft>
                <a:spcPct val="0"/>
              </a:spcAft>
              <a:buFont typeface="Symbol" panose="05050102010706020507" pitchFamily="18" charset="2"/>
              <a:buChar char="·"/>
              <a:defRPr/>
            </a:pPr>
            <a:r>
              <a:rPr lang="en-US" sz="1200" b="1" kern="1200" dirty="0">
                <a:solidFill>
                  <a:srgbClr val="4F81BD"/>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US" altLang="en-US" sz="1200" b="1" i="0" u="none" strike="noStrike" kern="1200" cap="none" spc="0" normalizeH="0" baseline="0" noProof="0" dirty="0">
                <a:ln>
                  <a:noFill/>
                </a:ln>
                <a:solidFill>
                  <a:srgbClr val="002677"/>
                </a:solidFill>
                <a:effectLst/>
                <a:uLnTx/>
                <a:uFillTx/>
                <a:latin typeface="Arial"/>
                <a:ea typeface="Times New Roman" panose="02020603050405020304" pitchFamily="18" charset="0"/>
                <a:cs typeface="Calibri" panose="020F0502020204030204" pitchFamily="34" charset="0"/>
              </a:rPr>
              <a:t>Amount to Populate RFI </a:t>
            </a:r>
            <a:endParaRPr lang="en-US" altLang="en-US" sz="1200" i="0" u="none" strike="noStrike" kern="1200" cap="none" spc="0" normalizeH="0" baseline="0" noProof="0" dirty="0">
              <a:ln>
                <a:noFill/>
              </a:ln>
              <a:solidFill>
                <a:srgbClr val="002677"/>
              </a:solidFill>
              <a:effectLst/>
              <a:uLnTx/>
              <a:uFillTx/>
              <a:latin typeface="Arial"/>
              <a:cs typeface="Arial"/>
            </a:endParaRPr>
          </a:p>
        </p:txBody>
      </p:sp>
      <p:cxnSp>
        <p:nvCxnSpPr>
          <p:cNvPr id="5" name="Straight Arrow Connector 4">
            <a:extLst>
              <a:ext uri="{FF2B5EF4-FFF2-40B4-BE49-F238E27FC236}">
                <a16:creationId xmlns:a16="http://schemas.microsoft.com/office/drawing/2014/main" id="{A95CDB49-E751-9D4E-4A6D-B7B27D79CB56}"/>
              </a:ext>
            </a:extLst>
          </p:cNvPr>
          <p:cNvCxnSpPr>
            <a:cxnSpLocks/>
          </p:cNvCxnSpPr>
          <p:nvPr/>
        </p:nvCxnSpPr>
        <p:spPr>
          <a:xfrm flipV="1">
            <a:off x="3058929" y="4241368"/>
            <a:ext cx="221203" cy="138325"/>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
        <p:nvSpPr>
          <p:cNvPr id="6" name="Oval 5">
            <a:extLst>
              <a:ext uri="{FF2B5EF4-FFF2-40B4-BE49-F238E27FC236}">
                <a16:creationId xmlns:a16="http://schemas.microsoft.com/office/drawing/2014/main" id="{244E2369-68AA-AAE6-51BF-1170981DCE2F}"/>
              </a:ext>
            </a:extLst>
          </p:cNvPr>
          <p:cNvSpPr/>
          <p:nvPr/>
        </p:nvSpPr>
        <p:spPr>
          <a:xfrm>
            <a:off x="3152954" y="5022354"/>
            <a:ext cx="927370" cy="413404"/>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33A86C4-51F0-CFAD-8C27-1D7A02E622A6}"/>
              </a:ext>
            </a:extLst>
          </p:cNvPr>
          <p:cNvCxnSpPr>
            <a:cxnSpLocks/>
          </p:cNvCxnSpPr>
          <p:nvPr/>
        </p:nvCxnSpPr>
        <p:spPr>
          <a:xfrm flipV="1">
            <a:off x="3110752" y="5452240"/>
            <a:ext cx="266189" cy="110360"/>
          </a:xfrm>
          <a:prstGeom prst="straightConnector1">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sp>
        <p:nvSpPr>
          <p:cNvPr id="8" name="Oval 7">
            <a:extLst>
              <a:ext uri="{FF2B5EF4-FFF2-40B4-BE49-F238E27FC236}">
                <a16:creationId xmlns:a16="http://schemas.microsoft.com/office/drawing/2014/main" id="{77A1C56F-4D48-CFE8-75A4-D4C0135D97F8}"/>
              </a:ext>
            </a:extLst>
          </p:cNvPr>
          <p:cNvSpPr/>
          <p:nvPr/>
        </p:nvSpPr>
        <p:spPr>
          <a:xfrm>
            <a:off x="3095931" y="3830899"/>
            <a:ext cx="828928" cy="37109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7B784CF-DC78-AF06-897C-FD21DD4AF734}"/>
              </a:ext>
            </a:extLst>
          </p:cNvPr>
          <p:cNvSpPr txBox="1"/>
          <p:nvPr/>
        </p:nvSpPr>
        <p:spPr>
          <a:xfrm>
            <a:off x="827173" y="5948497"/>
            <a:ext cx="6588511" cy="863313"/>
          </a:xfrm>
          <a:prstGeom prst="rect">
            <a:avLst/>
          </a:prstGeom>
          <a:solidFill>
            <a:schemeClr val="bg1"/>
          </a:solidFill>
        </p:spPr>
        <p:txBody>
          <a:bodyPr wrap="square" rtlCol="0">
            <a:spAutoFit/>
          </a:bodyPr>
          <a:lstStyle/>
          <a:p>
            <a:pPr marL="0" marR="0" indent="457200" eaLnBrk="0" fontAlgn="base" hangingPunct="0">
              <a:lnSpc>
                <a:spcPct val="110000"/>
              </a:lnSpc>
              <a:spcBef>
                <a:spcPts val="0"/>
              </a:spcBef>
              <a:spcAft>
                <a:spcPts val="0"/>
              </a:spcAft>
            </a:pPr>
            <a:r>
              <a:rPr lang="en-US" sz="900" kern="1200">
                <a:solidFill>
                  <a:srgbClr val="244061"/>
                </a:solidFill>
                <a:effectLst/>
                <a:latin typeface="Arial" panose="020B0604020202020204" pitchFamily="34" charset="0"/>
                <a:ea typeface="Times New Roman" panose="02020603050405020304" pitchFamily="18" charset="0"/>
                <a:cs typeface="Calibri" panose="020F0502020204030204" pitchFamily="34" charset="0"/>
              </a:rPr>
              <a:t>Notes:</a:t>
            </a:r>
            <a:endParaRPr lang="en-US" sz="1100">
              <a:effectLst/>
              <a:latin typeface="Arial" panose="020B0604020202020204" pitchFamily="34" charset="0"/>
              <a:ea typeface="Arial" panose="020B0604020202020204" pitchFamily="34" charset="0"/>
            </a:endParaRPr>
          </a:p>
          <a:p>
            <a:pPr marL="742950" marR="0" lvl="1" indent="-285750" eaLnBrk="0" fontAlgn="base" hangingPunct="0">
              <a:lnSpc>
                <a:spcPct val="110000"/>
              </a:lnSpc>
              <a:spcBef>
                <a:spcPts val="0"/>
              </a:spcBef>
              <a:spcAft>
                <a:spcPts val="0"/>
              </a:spcAft>
              <a:buFont typeface="Symbol" panose="05050102010706020507" pitchFamily="18" charset="2"/>
              <a:buChar char=""/>
              <a:tabLst>
                <a:tab pos="914400" algn="l"/>
              </a:tabLst>
            </a:pPr>
            <a:r>
              <a:rPr lang="en-US" sz="900" kern="1200">
                <a:solidFill>
                  <a:srgbClr val="244061"/>
                </a:solidFill>
                <a:effectLst/>
                <a:latin typeface="Arial" panose="020B0604020202020204" pitchFamily="34" charset="0"/>
                <a:ea typeface="Times New Roman" panose="02020603050405020304" pitchFamily="18" charset="0"/>
                <a:cs typeface="Calibri" panose="020F0502020204030204" pitchFamily="34" charset="0"/>
              </a:rPr>
              <a:t>For self-funded plans, this is total plan costs minus premiums paid by members.</a:t>
            </a:r>
            <a:endParaRPr lang="en-US" sz="1100">
              <a:effectLst/>
              <a:latin typeface="Arial" panose="020B0604020202020204" pitchFamily="34" charset="0"/>
              <a:ea typeface="Arial" panose="020B0604020202020204" pitchFamily="34" charset="0"/>
            </a:endParaRPr>
          </a:p>
          <a:p>
            <a:pPr marL="742950" marR="0" lvl="1" indent="-285750" eaLnBrk="0" fontAlgn="base" hangingPunct="0">
              <a:lnSpc>
                <a:spcPct val="110000"/>
              </a:lnSpc>
              <a:spcBef>
                <a:spcPts val="0"/>
              </a:spcBef>
              <a:spcAft>
                <a:spcPts val="0"/>
              </a:spcAft>
              <a:buFont typeface="Symbol" panose="05050102010706020507" pitchFamily="18" charset="2"/>
              <a:buChar char=""/>
              <a:tabLst>
                <a:tab pos="914400" algn="l"/>
              </a:tabLst>
            </a:pPr>
            <a:r>
              <a:rPr lang="en-US" sz="900" kern="1200">
                <a:solidFill>
                  <a:srgbClr val="244061"/>
                </a:solidFill>
                <a:effectLst/>
                <a:latin typeface="Arial" panose="020B0604020202020204" pitchFamily="34" charset="0"/>
                <a:ea typeface="Times New Roman" panose="02020603050405020304" pitchFamily="18" charset="0"/>
                <a:cs typeface="Calibri" panose="020F0502020204030204" pitchFamily="34" charset="0"/>
              </a:rPr>
              <a:t>Based on most recent </a:t>
            </a:r>
            <a:r>
              <a:rPr lang="en-US" sz="900" kern="1200">
                <a:solidFill>
                  <a:srgbClr val="244061"/>
                </a:solidFill>
                <a:effectLst/>
                <a:latin typeface="Arial" panose="020B0604020202020204" pitchFamily="34" charset="0"/>
                <a:ea typeface="Times New Roman" panose="02020603050405020304" pitchFamily="18" charset="0"/>
                <a:cs typeface="Calibri" panose="020F0502020204030204" pitchFamily="34" charset="0"/>
                <a:hlinkClick r:id="rId3"/>
              </a:rPr>
              <a:t>CMS instructions</a:t>
            </a:r>
            <a:r>
              <a:rPr lang="en-US" sz="900" kern="1200">
                <a:solidFill>
                  <a:srgbClr val="244061"/>
                </a:solidFill>
                <a:effectLst/>
                <a:latin typeface="Arial" panose="020B0604020202020204" pitchFamily="34" charset="0"/>
                <a:ea typeface="Times New Roman" panose="02020603050405020304" pitchFamily="18" charset="0"/>
                <a:cs typeface="Calibri" panose="020F0502020204030204" pitchFamily="34" charset="0"/>
              </a:rPr>
              <a:t>.</a:t>
            </a:r>
            <a:endParaRPr lang="en-US" sz="1100">
              <a:effectLst/>
              <a:latin typeface="Arial" panose="020B0604020202020204" pitchFamily="34" charset="0"/>
              <a:ea typeface="Arial" panose="020B0604020202020204" pitchFamily="34" charset="0"/>
            </a:endParaRPr>
          </a:p>
          <a:p>
            <a:pPr marL="742950" marR="0" lvl="1" indent="-285750" eaLnBrk="0" fontAlgn="base" hangingPunct="0">
              <a:lnSpc>
                <a:spcPct val="110000"/>
              </a:lnSpc>
              <a:spcBef>
                <a:spcPts val="0"/>
              </a:spcBef>
              <a:spcAft>
                <a:spcPts val="0"/>
              </a:spcAft>
              <a:buFont typeface="Symbol" panose="05050102010706020507" pitchFamily="18" charset="2"/>
              <a:buChar char=""/>
              <a:tabLst>
                <a:tab pos="914400" algn="l"/>
              </a:tabLst>
            </a:pPr>
            <a:r>
              <a:rPr lang="en-US" sz="900" kern="1200">
                <a:solidFill>
                  <a:srgbClr val="244061"/>
                </a:solidFill>
                <a:effectLst/>
                <a:latin typeface="Arial" panose="020B0604020202020204" pitchFamily="34" charset="0"/>
                <a:ea typeface="Times New Roman" panose="02020603050405020304" pitchFamily="18" charset="0"/>
                <a:cs typeface="Calibri" panose="020F0502020204030204" pitchFamily="34" charset="0"/>
              </a:rPr>
              <a:t>For RFIs containing multiple policies </a:t>
            </a:r>
            <a:r>
              <a:rPr lang="en-US" sz="900" b="1" kern="1200">
                <a:solidFill>
                  <a:srgbClr val="244061"/>
                </a:solidFill>
                <a:effectLst/>
                <a:latin typeface="Arial" panose="020B0604020202020204" pitchFamily="34" charset="0"/>
                <a:ea typeface="Times New Roman" panose="02020603050405020304" pitchFamily="18" charset="0"/>
                <a:cs typeface="Calibri" panose="020F0502020204030204" pitchFamily="34" charset="0"/>
              </a:rPr>
              <a:t>all</a:t>
            </a:r>
            <a:r>
              <a:rPr lang="en-US" sz="900" kern="1200">
                <a:solidFill>
                  <a:srgbClr val="244061"/>
                </a:solidFill>
                <a:effectLst/>
                <a:latin typeface="Arial" panose="020B0604020202020204" pitchFamily="34" charset="0"/>
                <a:ea typeface="Times New Roman" panose="02020603050405020304" pitchFamily="18" charset="0"/>
                <a:cs typeface="Calibri" panose="020F0502020204030204" pitchFamily="34" charset="0"/>
              </a:rPr>
              <a:t> policies should be included in the calculation.</a:t>
            </a:r>
            <a:endParaRPr lang="en-US" sz="1100">
              <a:effectLst/>
              <a:latin typeface="Arial" panose="020B0604020202020204" pitchFamily="34" charset="0"/>
              <a:ea typeface="Arial" panose="020B0604020202020204" pitchFamily="34" charset="0"/>
            </a:endParaRPr>
          </a:p>
          <a:p>
            <a:endParaRPr lang="en-US" sz="1050"/>
          </a:p>
        </p:txBody>
      </p:sp>
      <p:pic>
        <p:nvPicPr>
          <p:cNvPr id="3" name="Picture 2">
            <a:extLst>
              <a:ext uri="{FF2B5EF4-FFF2-40B4-BE49-F238E27FC236}">
                <a16:creationId xmlns:a16="http://schemas.microsoft.com/office/drawing/2014/main" id="{D75FEE94-6608-90A2-A62F-32EFCEC1B04B}"/>
              </a:ext>
            </a:extLst>
          </p:cNvPr>
          <p:cNvPicPr>
            <a:picLocks noChangeAspect="1"/>
          </p:cNvPicPr>
          <p:nvPr/>
        </p:nvPicPr>
        <p:blipFill>
          <a:blip r:embed="rId4"/>
          <a:stretch>
            <a:fillRect/>
          </a:stretch>
        </p:blipFill>
        <p:spPr>
          <a:xfrm>
            <a:off x="4568824" y="895350"/>
            <a:ext cx="6983555" cy="4824738"/>
          </a:xfrm>
          <a:prstGeom prst="rect">
            <a:avLst/>
          </a:prstGeom>
        </p:spPr>
      </p:pic>
      <p:sp>
        <p:nvSpPr>
          <p:cNvPr id="9" name="Oval 8">
            <a:extLst>
              <a:ext uri="{FF2B5EF4-FFF2-40B4-BE49-F238E27FC236}">
                <a16:creationId xmlns:a16="http://schemas.microsoft.com/office/drawing/2014/main" id="{40FFFE6D-798A-6521-C7C8-7DF08C91ED40}"/>
              </a:ext>
            </a:extLst>
          </p:cNvPr>
          <p:cNvSpPr/>
          <p:nvPr/>
        </p:nvSpPr>
        <p:spPr>
          <a:xfrm>
            <a:off x="7056822" y="4449416"/>
            <a:ext cx="828928" cy="37109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F58E8D3-D121-1403-9750-EFFE10CCEB8B}"/>
              </a:ext>
            </a:extLst>
          </p:cNvPr>
          <p:cNvSpPr/>
          <p:nvPr/>
        </p:nvSpPr>
        <p:spPr>
          <a:xfrm>
            <a:off x="8844275" y="4421978"/>
            <a:ext cx="927370" cy="413404"/>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287D2048-5E62-7353-87D0-0B4C82CBAD85}"/>
              </a:ext>
            </a:extLst>
          </p:cNvPr>
          <p:cNvSpPr>
            <a:spLocks noGrp="1"/>
          </p:cNvSpPr>
          <p:nvPr>
            <p:ph type="sldNum" sz="quarter" idx="12"/>
          </p:nvPr>
        </p:nvSpPr>
        <p:spPr/>
        <p:txBody>
          <a:bodyPr/>
          <a:lstStyle/>
          <a:p>
            <a:fld id="{20EE5329-3E45-4A74-8CDA-27D66E9BEB5A}" type="slidenum">
              <a:rPr lang="en-US" smtClean="0"/>
              <a:t>19</a:t>
            </a:fld>
            <a:endParaRPr lang="en-US"/>
          </a:p>
        </p:txBody>
      </p:sp>
    </p:spTree>
    <p:extLst>
      <p:ext uri="{BB962C8B-B14F-4D97-AF65-F5344CB8AC3E}">
        <p14:creationId xmlns:p14="http://schemas.microsoft.com/office/powerpoint/2010/main" val="373954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07C08-2118-7049-2A52-9C914E97A179}"/>
              </a:ext>
            </a:extLst>
          </p:cNvPr>
          <p:cNvSpPr>
            <a:spLocks noGrp="1"/>
          </p:cNvSpPr>
          <p:nvPr>
            <p:ph type="title"/>
          </p:nvPr>
        </p:nvSpPr>
        <p:spPr/>
        <p:txBody>
          <a:bodyPr/>
          <a:lstStyle/>
          <a:p>
            <a:r>
              <a:rPr lang="en-US"/>
              <a:t>Notification to customers Feb 2</a:t>
            </a:r>
            <a:br>
              <a:rPr lang="en-US"/>
            </a:br>
            <a:r>
              <a:rPr lang="en-US"/>
              <a:t>RxDC Brainshark is available </a:t>
            </a:r>
          </a:p>
        </p:txBody>
      </p:sp>
      <p:sp>
        <p:nvSpPr>
          <p:cNvPr id="3" name="Slide Number Placeholder 2">
            <a:extLst>
              <a:ext uri="{FF2B5EF4-FFF2-40B4-BE49-F238E27FC236}">
                <a16:creationId xmlns:a16="http://schemas.microsoft.com/office/drawing/2014/main" id="{2F44B082-BE89-946D-64BA-EB7D36A82907}"/>
              </a:ext>
            </a:extLst>
          </p:cNvPr>
          <p:cNvSpPr>
            <a:spLocks noGrp="1"/>
          </p:cNvSpPr>
          <p:nvPr>
            <p:ph type="sldNum" sz="quarter" idx="12"/>
          </p:nvPr>
        </p:nvSpPr>
        <p:spPr/>
        <p:txBody>
          <a:bodyPr/>
          <a:lstStyle/>
          <a:p>
            <a:fld id="{90F9BDA0-AF0E-4BA8-B742-3B9C92A3E6FE}" type="slidenum">
              <a:rPr lang="en-US" smtClean="0"/>
              <a:t>2</a:t>
            </a:fld>
            <a:endParaRPr lang="en-US"/>
          </a:p>
        </p:txBody>
      </p:sp>
      <p:sp>
        <p:nvSpPr>
          <p:cNvPr id="4" name="Text Placeholder 3">
            <a:extLst>
              <a:ext uri="{FF2B5EF4-FFF2-40B4-BE49-F238E27FC236}">
                <a16:creationId xmlns:a16="http://schemas.microsoft.com/office/drawing/2014/main" id="{5D1C92FF-FD1F-C650-63BA-D39D190657F5}"/>
              </a:ext>
            </a:extLst>
          </p:cNvPr>
          <p:cNvSpPr>
            <a:spLocks noGrp="1"/>
          </p:cNvSpPr>
          <p:nvPr>
            <p:ph type="body" sz="quarter" idx="13"/>
          </p:nvPr>
        </p:nvSpPr>
        <p:spPr>
          <a:xfrm>
            <a:off x="598472" y="1710114"/>
            <a:ext cx="7082488" cy="4526280"/>
          </a:xfrm>
        </p:spPr>
        <p:txBody>
          <a:bodyPr/>
          <a:lstStyle/>
          <a:p>
            <a:pPr>
              <a:buClr>
                <a:schemeClr val="accent2"/>
              </a:buClr>
              <a:buFont typeface="Symbol" panose="05050102010706020507" pitchFamily="18" charset="2"/>
              <a:buChar char="·"/>
            </a:pPr>
            <a:r>
              <a:rPr lang="en-US" sz="1600" dirty="0"/>
              <a:t>A customer and broker/consultant eblast with the RFI information and deadline, UHC RxDC worksheet and a RxDC Brainshark recording will go out by February 2, 2026.</a:t>
            </a:r>
          </a:p>
          <a:p>
            <a:pPr>
              <a:buClr>
                <a:schemeClr val="accent2"/>
              </a:buClr>
              <a:buFont typeface="Symbol" panose="05050102010706020507" pitchFamily="18" charset="2"/>
              <a:buChar char="·"/>
            </a:pPr>
            <a:r>
              <a:rPr lang="en-US" sz="1600" dirty="0"/>
              <a:t>The RxDC Brainshark is external and therefore available for the employers, brokers and consultants.</a:t>
            </a:r>
          </a:p>
          <a:p>
            <a:pPr marL="687388" lvl="2" indent="-225425">
              <a:spcBef>
                <a:spcPts val="400"/>
              </a:spcBef>
              <a:buClr>
                <a:srgbClr val="002677"/>
              </a:buClr>
              <a:buFont typeface="Webdings" panose="05030102010509060703" pitchFamily="18" charset="2"/>
              <a:buChar char="4"/>
              <a:defRPr/>
            </a:pPr>
            <a:r>
              <a:rPr kumimoji="0" lang="en-US" b="0" i="0" u="none" strike="noStrike" kern="1200" cap="none" spc="0" normalizeH="0" baseline="0" noProof="0" dirty="0">
                <a:ln>
                  <a:noFill/>
                </a:ln>
                <a:solidFill>
                  <a:srgbClr val="002677"/>
                </a:solidFill>
                <a:effectLst/>
                <a:uLnTx/>
                <a:uFillTx/>
                <a:ea typeface="+mn-ea"/>
                <a:cs typeface="Arial" panose="020B0604020202020204" pitchFamily="34" charset="0"/>
              </a:rPr>
              <a:t>Brainshark timing is ~ 40 minutes for the entire presentation.</a:t>
            </a:r>
          </a:p>
          <a:p>
            <a:pPr>
              <a:buClr>
                <a:schemeClr val="accent2"/>
              </a:buClr>
              <a:buFont typeface="Symbol" panose="05050102010706020507" pitchFamily="18" charset="2"/>
              <a:buChar char="·"/>
            </a:pPr>
            <a:r>
              <a:rPr lang="en-US" sz="1600" dirty="0"/>
              <a:t>Navigation in the Brainshark is simple.  </a:t>
            </a:r>
          </a:p>
          <a:p>
            <a:pPr marL="687388" lvl="2" indent="-225425">
              <a:buFont typeface="Webdings" panose="05030102010509060703" pitchFamily="18" charset="2"/>
              <a:buChar char="4"/>
            </a:pPr>
            <a:r>
              <a:rPr lang="en-US" dirty="0"/>
              <a:t>Just click on where you want to go on the left and you will jump there. </a:t>
            </a:r>
          </a:p>
          <a:p>
            <a:pPr marL="687388" lvl="2" indent="-225425">
              <a:buFont typeface="Webdings" panose="05030102010509060703" pitchFamily="18" charset="2"/>
              <a:buChar char="4"/>
            </a:pPr>
            <a:r>
              <a:rPr lang="en-US" dirty="0"/>
              <a:t>You can go back to earlier information by clicking back on that slide.</a:t>
            </a:r>
          </a:p>
          <a:p>
            <a:r>
              <a:rPr lang="en-US" sz="1600" dirty="0"/>
              <a:t>ASO customers who want UnitedHealthcare to provide their data so they can submit it directly to CMS must notify us by March 31, 2026.</a:t>
            </a:r>
          </a:p>
        </p:txBody>
      </p:sp>
      <p:sp>
        <p:nvSpPr>
          <p:cNvPr id="5" name="Rectangle 4">
            <a:extLst>
              <a:ext uri="{FF2B5EF4-FFF2-40B4-BE49-F238E27FC236}">
                <a16:creationId xmlns:a16="http://schemas.microsoft.com/office/drawing/2014/main" id="{FDA98B96-98D3-9707-3B6D-8F3C118C0AAA}"/>
              </a:ext>
            </a:extLst>
          </p:cNvPr>
          <p:cNvSpPr/>
          <p:nvPr/>
        </p:nvSpPr>
        <p:spPr>
          <a:xfrm>
            <a:off x="8142322" y="5040523"/>
            <a:ext cx="3307332" cy="1201782"/>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linkClick r:id="rId3"/>
              </a:rPr>
              <a:t>RxDC Brainshark Link</a:t>
            </a:r>
            <a:endParaRPr lang="en-US">
              <a:solidFill>
                <a:schemeClr val="tx1"/>
              </a:solidFill>
            </a:endParaRPr>
          </a:p>
        </p:txBody>
      </p:sp>
      <p:sp>
        <p:nvSpPr>
          <p:cNvPr id="6" name="Rectangle 5">
            <a:extLst>
              <a:ext uri="{FF2B5EF4-FFF2-40B4-BE49-F238E27FC236}">
                <a16:creationId xmlns:a16="http://schemas.microsoft.com/office/drawing/2014/main" id="{EFA283D2-95A3-83C7-E0D1-FC5BA211806D}"/>
              </a:ext>
            </a:extLst>
          </p:cNvPr>
          <p:cNvSpPr/>
          <p:nvPr/>
        </p:nvSpPr>
        <p:spPr>
          <a:xfrm>
            <a:off x="8142322" y="525731"/>
            <a:ext cx="3307332" cy="41854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1400">
                <a:solidFill>
                  <a:schemeClr val="bg1"/>
                </a:solidFill>
              </a:rPr>
            </a:br>
            <a:r>
              <a:rPr lang="en-US" sz="1400" b="1">
                <a:solidFill>
                  <a:schemeClr val="bg1"/>
                </a:solidFill>
              </a:rPr>
              <a:t>RxDC Brainshark Goal</a:t>
            </a:r>
          </a:p>
          <a:p>
            <a:pPr algn="ctr"/>
            <a:endParaRPr lang="en-US" sz="1400" b="1">
              <a:solidFill>
                <a:schemeClr val="bg1"/>
              </a:solidFill>
            </a:endParaRPr>
          </a:p>
          <a:p>
            <a:pPr algn="ctr"/>
            <a:endParaRPr lang="en-US" sz="1400" b="1">
              <a:solidFill>
                <a:schemeClr val="bg1"/>
              </a:solidFill>
            </a:endParaRPr>
          </a:p>
          <a:p>
            <a:pPr algn="ctr"/>
            <a:r>
              <a:rPr lang="en-US" sz="1400">
                <a:solidFill>
                  <a:schemeClr val="bg1"/>
                </a:solidFill>
              </a:rPr>
              <a:t>Address UnitedHealthcare’s approach to the required CAA pharmacy benefits and costs reporting. </a:t>
            </a:r>
          </a:p>
          <a:p>
            <a:pPr algn="ctr"/>
            <a:endParaRPr lang="en-US" sz="1400">
              <a:solidFill>
                <a:schemeClr val="bg1"/>
              </a:solidFill>
            </a:endParaRPr>
          </a:p>
          <a:p>
            <a:pPr algn="ctr"/>
            <a:r>
              <a:rPr lang="en-US" sz="1400">
                <a:solidFill>
                  <a:schemeClr val="bg1"/>
                </a:solidFill>
              </a:rPr>
              <a:t>Cover what information is needed for UHC to submit data for all customers.</a:t>
            </a:r>
          </a:p>
          <a:p>
            <a:pPr algn="ctr"/>
            <a:endParaRPr lang="en-US" sz="1400">
              <a:solidFill>
                <a:schemeClr val="bg1"/>
              </a:solidFill>
            </a:endParaRPr>
          </a:p>
          <a:p>
            <a:pPr algn="ctr"/>
            <a:r>
              <a:rPr lang="en-US" sz="1400">
                <a:solidFill>
                  <a:schemeClr val="bg1"/>
                </a:solidFill>
              </a:rPr>
              <a:t>Provide information and tips for completing the RFI tool.</a:t>
            </a:r>
          </a:p>
          <a:p>
            <a:pPr algn="ctr"/>
            <a:endParaRPr lang="en-US" sz="1400">
              <a:solidFill>
                <a:schemeClr val="bg1"/>
              </a:solidFill>
            </a:endParaRPr>
          </a:p>
          <a:p>
            <a:pPr algn="ctr"/>
            <a:endParaRPr lang="en-US" sz="1400">
              <a:solidFill>
                <a:schemeClr val="bg1"/>
              </a:solidFill>
            </a:endParaRPr>
          </a:p>
        </p:txBody>
      </p:sp>
    </p:spTree>
    <p:extLst>
      <p:ext uri="{BB962C8B-B14F-4D97-AF65-F5344CB8AC3E}">
        <p14:creationId xmlns:p14="http://schemas.microsoft.com/office/powerpoint/2010/main" val="3963164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4774E-5066-AA03-79D2-1C8A88E512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7320D8-90AA-C04D-C447-2C9431A677A9}"/>
              </a:ext>
            </a:extLst>
          </p:cNvPr>
          <p:cNvSpPr>
            <a:spLocks noGrp="1"/>
          </p:cNvSpPr>
          <p:nvPr>
            <p:ph type="title"/>
          </p:nvPr>
        </p:nvSpPr>
        <p:spPr>
          <a:xfrm>
            <a:off x="597065" y="3657323"/>
            <a:ext cx="8686800" cy="637097"/>
          </a:xfrm>
        </p:spPr>
        <p:txBody>
          <a:bodyPr/>
          <a:lstStyle/>
          <a:p>
            <a:r>
              <a:rPr lang="en-US" sz="4000"/>
              <a:t>Key Points to Remember</a:t>
            </a:r>
          </a:p>
        </p:txBody>
      </p:sp>
      <p:pic>
        <p:nvPicPr>
          <p:cNvPr id="5" name="Picture 4">
            <a:extLst>
              <a:ext uri="{FF2B5EF4-FFF2-40B4-BE49-F238E27FC236}">
                <a16:creationId xmlns:a16="http://schemas.microsoft.com/office/drawing/2014/main" id="{F4CB6783-FDA7-477C-A704-B2C730E468E9}"/>
              </a:ext>
            </a:extLst>
          </p:cNvPr>
          <p:cNvPicPr>
            <a:picLocks noChangeAspect="1"/>
          </p:cNvPicPr>
          <p:nvPr/>
        </p:nvPicPr>
        <p:blipFill>
          <a:blip r:embed="rId3"/>
          <a:srcRect/>
          <a:stretch/>
        </p:blipFill>
        <p:spPr>
          <a:xfrm>
            <a:off x="10168495" y="310092"/>
            <a:ext cx="1701590" cy="1701590"/>
          </a:xfrm>
          <a:prstGeom prst="rect">
            <a:avLst/>
          </a:prstGeom>
        </p:spPr>
      </p:pic>
      <p:sp>
        <p:nvSpPr>
          <p:cNvPr id="2" name="Slide Number Placeholder 1">
            <a:extLst>
              <a:ext uri="{FF2B5EF4-FFF2-40B4-BE49-F238E27FC236}">
                <a16:creationId xmlns:a16="http://schemas.microsoft.com/office/drawing/2014/main" id="{8A955719-8573-62FD-39BD-9C62038E560D}"/>
              </a:ext>
            </a:extLst>
          </p:cNvPr>
          <p:cNvSpPr>
            <a:spLocks noGrp="1"/>
          </p:cNvSpPr>
          <p:nvPr>
            <p:ph type="sldNum" sz="quarter" idx="12"/>
          </p:nvPr>
        </p:nvSpPr>
        <p:spPr/>
        <p:txBody>
          <a:bodyPr/>
          <a:lstStyle/>
          <a:p>
            <a:fld id="{20EE5329-3E45-4A74-8CDA-27D66E9BEB5A}" type="slidenum">
              <a:rPr lang="en-US" smtClean="0"/>
              <a:pPr/>
              <a:t>20</a:t>
            </a:fld>
            <a:endParaRPr lang="en-US"/>
          </a:p>
        </p:txBody>
      </p:sp>
    </p:spTree>
    <p:extLst>
      <p:ext uri="{BB962C8B-B14F-4D97-AF65-F5344CB8AC3E}">
        <p14:creationId xmlns:p14="http://schemas.microsoft.com/office/powerpoint/2010/main" val="3158069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D0637-6271-2A5F-ADBF-B93DD9C8A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02CDB-4255-3960-F467-76CC51F93DC5}"/>
              </a:ext>
            </a:extLst>
          </p:cNvPr>
          <p:cNvSpPr>
            <a:spLocks noGrp="1"/>
          </p:cNvSpPr>
          <p:nvPr>
            <p:ph type="title"/>
          </p:nvPr>
        </p:nvSpPr>
        <p:spPr/>
        <p:txBody>
          <a:bodyPr/>
          <a:lstStyle/>
          <a:p>
            <a:r>
              <a:rPr lang="en-US"/>
              <a:t>What’s important to know about the RFI!</a:t>
            </a:r>
          </a:p>
        </p:txBody>
      </p:sp>
      <p:sp>
        <p:nvSpPr>
          <p:cNvPr id="3" name="Content Placeholder 2">
            <a:extLst>
              <a:ext uri="{FF2B5EF4-FFF2-40B4-BE49-F238E27FC236}">
                <a16:creationId xmlns:a16="http://schemas.microsoft.com/office/drawing/2014/main" id="{409C302C-42DD-A784-F48B-868D10E5036E}"/>
              </a:ext>
            </a:extLst>
          </p:cNvPr>
          <p:cNvSpPr>
            <a:spLocks noGrp="1"/>
          </p:cNvSpPr>
          <p:nvPr>
            <p:ph idx="1"/>
          </p:nvPr>
        </p:nvSpPr>
        <p:spPr>
          <a:xfrm>
            <a:off x="278383" y="1251346"/>
            <a:ext cx="8953166" cy="5085080"/>
          </a:xfrm>
        </p:spPr>
        <p:txBody>
          <a:bodyPr vert="horz" lIns="0" tIns="0" rIns="0" bIns="0" rtlCol="0" anchor="t">
            <a:noAutofit/>
          </a:bodyPr>
          <a:lstStyle/>
          <a:p>
            <a:pPr marL="1028700" indent="-342900">
              <a:lnSpc>
                <a:spcPct val="110000"/>
              </a:lnSpc>
              <a:spcBef>
                <a:spcPts val="700"/>
              </a:spcBef>
              <a:spcAft>
                <a:spcPts val="0"/>
              </a:spcAft>
              <a:buAutoNum type="arabicPeriod"/>
            </a:pPr>
            <a:r>
              <a:rPr lang="en-US" sz="1400"/>
              <a:t>UnitedHealthcare will submit the RxDC data and narrative for coverage administered by UHC directly to CMS by the CMS due date of June 1, 2026.</a:t>
            </a:r>
            <a:endParaRPr lang="en-US" sz="1400">
              <a:cs typeface="Arial"/>
            </a:endParaRPr>
          </a:p>
          <a:p>
            <a:pPr marL="1028700" indent="-342900">
              <a:lnSpc>
                <a:spcPct val="110000"/>
              </a:lnSpc>
              <a:spcBef>
                <a:spcPts val="700"/>
              </a:spcBef>
              <a:spcAft>
                <a:spcPts val="0"/>
              </a:spcAft>
              <a:buAutoNum type="arabicPeriod"/>
            </a:pPr>
            <a:r>
              <a:rPr lang="en-US" sz="1400">
                <a:cs typeface="Arial"/>
              </a:rPr>
              <a:t>The RFI tool asks for specific information that UHC needs to submit the required data and applicable narratives.</a:t>
            </a:r>
          </a:p>
          <a:p>
            <a:pPr marL="1028700" indent="-342900">
              <a:lnSpc>
                <a:spcPct val="110000"/>
              </a:lnSpc>
              <a:spcBef>
                <a:spcPts val="700"/>
              </a:spcBef>
              <a:spcAft>
                <a:spcPts val="0"/>
              </a:spcAft>
              <a:buAutoNum type="arabicPeriod"/>
            </a:pPr>
            <a:r>
              <a:rPr lang="en-US" sz="1400"/>
              <a:t>The UHC RFI is accessible via the employer/broker portal. Sign in to access and complete the UHC RFI fields.</a:t>
            </a:r>
            <a:endParaRPr lang="en-US" sz="1400">
              <a:cs typeface="Arial"/>
            </a:endParaRPr>
          </a:p>
          <a:p>
            <a:pPr marL="1028700" indent="-342900">
              <a:lnSpc>
                <a:spcPct val="110000"/>
              </a:lnSpc>
              <a:spcBef>
                <a:spcPts val="700"/>
              </a:spcBef>
              <a:spcAft>
                <a:spcPts val="0"/>
              </a:spcAft>
              <a:buAutoNum type="arabicPeriod"/>
            </a:pPr>
            <a:r>
              <a:rPr lang="en-US" sz="1400"/>
              <a:t>Before starting the UHC RFI, the customer/broker should complete the appropriate worksheet, which will save them time. </a:t>
            </a:r>
            <a:endParaRPr lang="en-US" sz="1400">
              <a:cs typeface="Arial"/>
            </a:endParaRPr>
          </a:p>
          <a:p>
            <a:pPr marL="1033780" lvl="4" indent="0">
              <a:lnSpc>
                <a:spcPct val="110000"/>
              </a:lnSpc>
              <a:spcBef>
                <a:spcPts val="700"/>
              </a:spcBef>
              <a:spcAft>
                <a:spcPts val="0"/>
              </a:spcAft>
              <a:buNone/>
            </a:pPr>
            <a:r>
              <a:rPr lang="en-US">
                <a:cs typeface="Arial"/>
              </a:rPr>
              <a:t>Note: The worksheet is for customer/broker use only, it should </a:t>
            </a:r>
            <a:r>
              <a:rPr lang="en-US" u="sng">
                <a:cs typeface="Arial"/>
              </a:rPr>
              <a:t>not</a:t>
            </a:r>
            <a:r>
              <a:rPr lang="en-US">
                <a:cs typeface="Arial"/>
              </a:rPr>
              <a:t> be submitted to UHC.</a:t>
            </a:r>
          </a:p>
          <a:p>
            <a:pPr marL="1028700" indent="-342900">
              <a:lnSpc>
                <a:spcPct val="110000"/>
              </a:lnSpc>
              <a:spcBef>
                <a:spcPts val="700"/>
              </a:spcBef>
              <a:spcAft>
                <a:spcPts val="0"/>
              </a:spcAft>
              <a:buAutoNum type="arabicPeriod"/>
            </a:pPr>
            <a:r>
              <a:rPr lang="en-US" sz="1400"/>
              <a:t>Changes can be made to the UHC RFI up until the March 31, 2026, deadline.</a:t>
            </a:r>
            <a:endParaRPr lang="en-US" sz="1400">
              <a:cs typeface="Arial"/>
            </a:endParaRPr>
          </a:p>
          <a:p>
            <a:pPr marL="1028700" indent="-342900">
              <a:lnSpc>
                <a:spcPct val="110000"/>
              </a:lnSpc>
              <a:spcBef>
                <a:spcPts val="700"/>
              </a:spcBef>
              <a:spcAft>
                <a:spcPts val="0"/>
              </a:spcAft>
              <a:buAutoNum type="arabicPeriod"/>
            </a:pPr>
            <a:r>
              <a:rPr lang="en-US" sz="1400"/>
              <a:t>There is no need to complete the RFI tool if the ASO employer plans to submit all their data to CMS themselves. The customer/broker should notify UHC no later than March 31, 2026, if this approach is elected.</a:t>
            </a:r>
            <a:endParaRPr lang="en-US" sz="1400">
              <a:cs typeface="Arial"/>
            </a:endParaRPr>
          </a:p>
          <a:p>
            <a:pPr marL="1028700" indent="-342900">
              <a:lnSpc>
                <a:spcPct val="110000"/>
              </a:lnSpc>
              <a:spcBef>
                <a:spcPts val="700"/>
              </a:spcBef>
              <a:spcAft>
                <a:spcPts val="0"/>
              </a:spcAft>
              <a:buAutoNum type="arabicPeriod"/>
            </a:pPr>
            <a:r>
              <a:rPr lang="en-US" sz="1400"/>
              <a:t>If the ASO employer plans to submit only a portion of their data to CMS, the employer must still complete the RFI by the March 31, 2026, deadline.</a:t>
            </a:r>
            <a:endParaRPr lang="en-US" sz="1400">
              <a:cs typeface="Arial"/>
            </a:endParaRPr>
          </a:p>
          <a:p>
            <a:pPr marL="1028700" indent="-342900">
              <a:lnSpc>
                <a:spcPct val="110000"/>
              </a:lnSpc>
              <a:spcBef>
                <a:spcPts val="700"/>
              </a:spcBef>
              <a:spcAft>
                <a:spcPts val="0"/>
              </a:spcAft>
              <a:buAutoNum type="arabicPeriod"/>
            </a:pPr>
            <a:r>
              <a:rPr lang="en-US" sz="1400"/>
              <a:t>It is the obligation of the employer to submit the P2 and D1 data directly to CMS through the portal if the RFI is not completed.</a:t>
            </a:r>
            <a:endParaRPr lang="en-US" sz="1400">
              <a:cs typeface="Arial"/>
            </a:endParaRPr>
          </a:p>
        </p:txBody>
      </p:sp>
      <p:pic>
        <p:nvPicPr>
          <p:cNvPr id="4" name="Picture 3">
            <a:extLst>
              <a:ext uri="{FF2B5EF4-FFF2-40B4-BE49-F238E27FC236}">
                <a16:creationId xmlns:a16="http://schemas.microsoft.com/office/drawing/2014/main" id="{136C6A81-DB98-4B6A-07E6-9700227ED535}"/>
              </a:ext>
            </a:extLst>
          </p:cNvPr>
          <p:cNvPicPr>
            <a:picLocks noChangeAspect="1"/>
          </p:cNvPicPr>
          <p:nvPr/>
        </p:nvPicPr>
        <p:blipFill>
          <a:blip r:embed="rId3"/>
          <a:stretch>
            <a:fillRect/>
          </a:stretch>
        </p:blipFill>
        <p:spPr>
          <a:xfrm>
            <a:off x="9231549" y="1901287"/>
            <a:ext cx="2863174" cy="2818836"/>
          </a:xfrm>
          <a:prstGeom prst="rect">
            <a:avLst/>
          </a:prstGeom>
        </p:spPr>
      </p:pic>
      <p:sp>
        <p:nvSpPr>
          <p:cNvPr id="5" name="Slide Number Placeholder 4">
            <a:extLst>
              <a:ext uri="{FF2B5EF4-FFF2-40B4-BE49-F238E27FC236}">
                <a16:creationId xmlns:a16="http://schemas.microsoft.com/office/drawing/2014/main" id="{B3120026-80B3-F082-8605-98A6B81FE615}"/>
              </a:ext>
            </a:extLst>
          </p:cNvPr>
          <p:cNvSpPr>
            <a:spLocks noGrp="1"/>
          </p:cNvSpPr>
          <p:nvPr>
            <p:ph type="sldNum" sz="quarter" idx="12"/>
          </p:nvPr>
        </p:nvSpPr>
        <p:spPr/>
        <p:txBody>
          <a:bodyPr/>
          <a:lstStyle/>
          <a:p>
            <a:fld id="{20EE5329-3E45-4A74-8CDA-27D66E9BEB5A}" type="slidenum">
              <a:rPr lang="en-US" smtClean="0"/>
              <a:t>21</a:t>
            </a:fld>
            <a:endParaRPr lang="en-US"/>
          </a:p>
        </p:txBody>
      </p:sp>
    </p:spTree>
    <p:extLst>
      <p:ext uri="{BB962C8B-B14F-4D97-AF65-F5344CB8AC3E}">
        <p14:creationId xmlns:p14="http://schemas.microsoft.com/office/powerpoint/2010/main" val="1535359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156A-F5D2-20B4-FD78-87BAE501766C}"/>
              </a:ext>
            </a:extLst>
          </p:cNvPr>
          <p:cNvSpPr>
            <a:spLocks noGrp="1"/>
          </p:cNvSpPr>
          <p:nvPr>
            <p:ph type="title"/>
          </p:nvPr>
        </p:nvSpPr>
        <p:spPr>
          <a:xfrm>
            <a:off x="600030" y="600031"/>
            <a:ext cx="10996085" cy="886397"/>
          </a:xfrm>
        </p:spPr>
        <p:txBody>
          <a:bodyPr/>
          <a:lstStyle/>
          <a:p>
            <a:r>
              <a:rPr lang="en-US"/>
              <a:t>Employer did not complete RFI by 3/31, now what?</a:t>
            </a:r>
          </a:p>
        </p:txBody>
      </p:sp>
      <p:pic>
        <p:nvPicPr>
          <p:cNvPr id="7" name="Picture 6">
            <a:extLst>
              <a:ext uri="{FF2B5EF4-FFF2-40B4-BE49-F238E27FC236}">
                <a16:creationId xmlns:a16="http://schemas.microsoft.com/office/drawing/2014/main" id="{9C56CEC7-D5BD-6A25-6A70-6CB87EAEC38F}"/>
              </a:ext>
            </a:extLst>
          </p:cNvPr>
          <p:cNvPicPr>
            <a:picLocks noChangeAspect="1"/>
          </p:cNvPicPr>
          <p:nvPr/>
        </p:nvPicPr>
        <p:blipFill>
          <a:blip r:embed="rId3"/>
          <a:stretch>
            <a:fillRect/>
          </a:stretch>
        </p:blipFill>
        <p:spPr>
          <a:xfrm>
            <a:off x="726562" y="1486443"/>
            <a:ext cx="3051142" cy="3366469"/>
          </a:xfrm>
          <a:prstGeom prst="rect">
            <a:avLst/>
          </a:prstGeom>
          <a:ln>
            <a:solidFill>
              <a:schemeClr val="tx1"/>
            </a:solidFill>
          </a:ln>
        </p:spPr>
      </p:pic>
      <p:sp>
        <p:nvSpPr>
          <p:cNvPr id="8" name="TextBox 7">
            <a:extLst>
              <a:ext uri="{FF2B5EF4-FFF2-40B4-BE49-F238E27FC236}">
                <a16:creationId xmlns:a16="http://schemas.microsoft.com/office/drawing/2014/main" id="{3A810EE2-22C2-F7CD-5625-9716EFFC2F89}"/>
              </a:ext>
            </a:extLst>
          </p:cNvPr>
          <p:cNvSpPr txBox="1"/>
          <p:nvPr/>
        </p:nvSpPr>
        <p:spPr bwMode="gray">
          <a:xfrm>
            <a:off x="3951030" y="1569044"/>
            <a:ext cx="7290103" cy="2776209"/>
          </a:xfrm>
          <a:prstGeom prst="rect">
            <a:avLst/>
          </a:prstGeom>
          <a:noFill/>
        </p:spPr>
        <p:txBody>
          <a:bodyPr wrap="square" lIns="0" tIns="0" rIns="0" bIns="0" rtlCol="0" anchor="t">
            <a:spAutoFit/>
          </a:bodyPr>
          <a:lstStyle/>
          <a:p>
            <a:pPr marL="342900" indent="-342900">
              <a:lnSpc>
                <a:spcPct val="150000"/>
              </a:lnSpc>
              <a:spcBef>
                <a:spcPts val="600"/>
              </a:spcBef>
              <a:buFont typeface="+mj-lt"/>
              <a:buAutoNum type="alphaUcPeriod"/>
            </a:pPr>
            <a:r>
              <a:rPr lang="en-US" sz="1400"/>
              <a:t>UHC has most of the information required to submit the RxDC filing “in-house”.</a:t>
            </a:r>
            <a:endParaRPr lang="en-US"/>
          </a:p>
          <a:p>
            <a:pPr marL="342900" indent="-342900">
              <a:lnSpc>
                <a:spcPct val="150000"/>
              </a:lnSpc>
              <a:spcBef>
                <a:spcPts val="600"/>
              </a:spcBef>
              <a:buFont typeface="+mj-lt"/>
              <a:buAutoNum type="alphaUcPeriod"/>
            </a:pPr>
            <a:r>
              <a:rPr lang="en-US" sz="1400"/>
              <a:t>For the information UHC does not have, an RFI allows us to collect this missing data.</a:t>
            </a:r>
            <a:br>
              <a:rPr lang="en-US" sz="1400"/>
            </a:br>
            <a:r>
              <a:rPr lang="en-US" sz="1400"/>
              <a:t>Responses to these questions will be used to populate 5 data points in the RxDC filing:</a:t>
            </a:r>
            <a:endParaRPr lang="en-US" sz="1400">
              <a:cs typeface="Arial"/>
            </a:endParaRPr>
          </a:p>
          <a:p>
            <a:pPr marL="800100" lvl="1" indent="-342900">
              <a:lnSpc>
                <a:spcPct val="150000"/>
              </a:lnSpc>
              <a:buFont typeface="Arial" panose="020B0604020202020204" pitchFamily="34" charset="0"/>
              <a:buChar char="•"/>
            </a:pPr>
            <a:r>
              <a:rPr lang="en-US" sz="1400"/>
              <a:t>3 data points on the P2</a:t>
            </a:r>
            <a:endParaRPr lang="en-US" sz="1400">
              <a:cs typeface="Arial"/>
            </a:endParaRPr>
          </a:p>
          <a:p>
            <a:pPr marL="800100" lvl="1" indent="-342900">
              <a:lnSpc>
                <a:spcPct val="150000"/>
              </a:lnSpc>
              <a:buFont typeface="Arial" panose="020B0604020202020204" pitchFamily="34" charset="0"/>
              <a:buChar char="•"/>
            </a:pPr>
            <a:r>
              <a:rPr lang="en-US" sz="1400"/>
              <a:t>2 data points on the D1</a:t>
            </a:r>
            <a:endParaRPr lang="en-US" sz="1400">
              <a:cs typeface="Arial"/>
            </a:endParaRPr>
          </a:p>
          <a:p>
            <a:pPr marL="342900" indent="-342900">
              <a:lnSpc>
                <a:spcPct val="150000"/>
              </a:lnSpc>
              <a:spcBef>
                <a:spcPts val="600"/>
              </a:spcBef>
              <a:buFont typeface="+mj-lt"/>
              <a:buAutoNum type="alphaUcPeriod"/>
            </a:pPr>
            <a:r>
              <a:rPr lang="en-US" sz="1400"/>
              <a:t>The data collected via the RFI process will be combined with UHC’s “in-house” data and filed with CMS. The RxDC submission is due to CMS 6/1/2025.</a:t>
            </a:r>
            <a:endParaRPr lang="en-US" sz="1400">
              <a:cs typeface="Arial"/>
            </a:endParaRPr>
          </a:p>
          <a:p>
            <a:pPr marL="339725">
              <a:lnSpc>
                <a:spcPct val="150000"/>
              </a:lnSpc>
              <a:spcBef>
                <a:spcPts val="600"/>
              </a:spcBef>
            </a:pPr>
            <a:r>
              <a:rPr lang="en-US" sz="1400" b="1"/>
              <a:t>IMPORTANT</a:t>
            </a:r>
            <a:r>
              <a:rPr lang="en-US" sz="1400"/>
              <a:t>: UHC will file the narrative response, where appropriate.</a:t>
            </a:r>
            <a:endParaRPr lang="en-US" sz="1400">
              <a:cs typeface="Arial"/>
            </a:endParaRPr>
          </a:p>
        </p:txBody>
      </p:sp>
      <p:sp>
        <p:nvSpPr>
          <p:cNvPr id="9" name="TextBox 8">
            <a:extLst>
              <a:ext uri="{FF2B5EF4-FFF2-40B4-BE49-F238E27FC236}">
                <a16:creationId xmlns:a16="http://schemas.microsoft.com/office/drawing/2014/main" id="{E5A6701F-724E-9AB7-7B9A-7097B0F54860}"/>
              </a:ext>
            </a:extLst>
          </p:cNvPr>
          <p:cNvSpPr txBox="1"/>
          <p:nvPr/>
        </p:nvSpPr>
        <p:spPr bwMode="gray">
          <a:xfrm>
            <a:off x="596220" y="1150070"/>
            <a:ext cx="9396192" cy="215444"/>
          </a:xfrm>
          <a:prstGeom prst="rect">
            <a:avLst/>
          </a:prstGeom>
          <a:noFill/>
        </p:spPr>
        <p:txBody>
          <a:bodyPr wrap="square" lIns="0" tIns="0" rIns="0" bIns="0" rtlCol="0">
            <a:spAutoFit/>
          </a:bodyPr>
          <a:lstStyle/>
          <a:p>
            <a:pPr algn="l">
              <a:spcBef>
                <a:spcPts val="600"/>
              </a:spcBef>
            </a:pPr>
            <a:r>
              <a:rPr lang="en-US" sz="1400"/>
              <a:t>See information below for Employers that did not complete the RFI prior to UHC’s internal deadline,</a:t>
            </a:r>
          </a:p>
        </p:txBody>
      </p:sp>
      <p:sp>
        <p:nvSpPr>
          <p:cNvPr id="10" name="TextBox 9">
            <a:extLst>
              <a:ext uri="{FF2B5EF4-FFF2-40B4-BE49-F238E27FC236}">
                <a16:creationId xmlns:a16="http://schemas.microsoft.com/office/drawing/2014/main" id="{9FC60BCF-7829-557E-C9C9-7694AAB358A7}"/>
              </a:ext>
            </a:extLst>
          </p:cNvPr>
          <p:cNvSpPr txBox="1"/>
          <p:nvPr/>
        </p:nvSpPr>
        <p:spPr bwMode="gray">
          <a:xfrm>
            <a:off x="726562" y="5277043"/>
            <a:ext cx="10984857" cy="430887"/>
          </a:xfrm>
          <a:prstGeom prst="rect">
            <a:avLst/>
          </a:prstGeom>
          <a:noFill/>
        </p:spPr>
        <p:txBody>
          <a:bodyPr wrap="square" lIns="0" tIns="0" rIns="0" bIns="0" rtlCol="0" anchor="t">
            <a:spAutoFit/>
          </a:bodyPr>
          <a:lstStyle/>
          <a:p>
            <a:r>
              <a:rPr lang="en-US" sz="1400" b="1"/>
              <a:t>If the status of the “RFI Status” is “Open” or “In Process” by the March 31, 2026, deadline, none of the UHC RFI data provided will be included in UHC’s submission to CMS. </a:t>
            </a:r>
            <a:endParaRPr lang="en-US" b="1">
              <a:cs typeface="Arial"/>
            </a:endParaRPr>
          </a:p>
        </p:txBody>
      </p:sp>
      <p:sp>
        <p:nvSpPr>
          <p:cNvPr id="3" name="Slide Number Placeholder 2">
            <a:extLst>
              <a:ext uri="{FF2B5EF4-FFF2-40B4-BE49-F238E27FC236}">
                <a16:creationId xmlns:a16="http://schemas.microsoft.com/office/drawing/2014/main" id="{37B5FA9A-D6F9-04DC-D301-49D1CB952BC3}"/>
              </a:ext>
            </a:extLst>
          </p:cNvPr>
          <p:cNvSpPr>
            <a:spLocks noGrp="1"/>
          </p:cNvSpPr>
          <p:nvPr>
            <p:ph type="sldNum" sz="quarter" idx="12"/>
          </p:nvPr>
        </p:nvSpPr>
        <p:spPr/>
        <p:txBody>
          <a:bodyPr/>
          <a:lstStyle/>
          <a:p>
            <a:fld id="{20EE5329-3E45-4A74-8CDA-27D66E9BEB5A}" type="slidenum">
              <a:rPr lang="en-US" smtClean="0"/>
              <a:t>22</a:t>
            </a:fld>
            <a:endParaRPr lang="en-US"/>
          </a:p>
        </p:txBody>
      </p:sp>
    </p:spTree>
    <p:extLst>
      <p:ext uri="{BB962C8B-B14F-4D97-AF65-F5344CB8AC3E}">
        <p14:creationId xmlns:p14="http://schemas.microsoft.com/office/powerpoint/2010/main" val="319040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248B-74D7-B4E8-8133-7C7931C4C18D}"/>
              </a:ext>
            </a:extLst>
          </p:cNvPr>
          <p:cNvSpPr>
            <a:spLocks noGrp="1"/>
          </p:cNvSpPr>
          <p:nvPr>
            <p:ph type="title"/>
          </p:nvPr>
        </p:nvSpPr>
        <p:spPr>
          <a:xfrm>
            <a:off x="508163" y="352435"/>
            <a:ext cx="11686824" cy="731520"/>
          </a:xfrm>
        </p:spPr>
        <p:txBody>
          <a:bodyPr/>
          <a:lstStyle/>
          <a:p>
            <a:r>
              <a:rPr lang="en-US" sz="3000"/>
              <a:t>Important Reminders</a:t>
            </a:r>
          </a:p>
        </p:txBody>
      </p:sp>
      <p:sp>
        <p:nvSpPr>
          <p:cNvPr id="3" name="Slide Number Placeholder 2">
            <a:extLst>
              <a:ext uri="{FF2B5EF4-FFF2-40B4-BE49-F238E27FC236}">
                <a16:creationId xmlns:a16="http://schemas.microsoft.com/office/drawing/2014/main" id="{577853B6-605F-2FF7-13CF-4ADCC54914E8}"/>
              </a:ext>
            </a:extLst>
          </p:cNvPr>
          <p:cNvSpPr>
            <a:spLocks noGrp="1"/>
          </p:cNvSpPr>
          <p:nvPr>
            <p:ph type="sldNum" sz="quarter" idx="12"/>
          </p:nvPr>
        </p:nvSpPr>
        <p:spPr/>
        <p:txBody>
          <a:bodyPr/>
          <a:lstStyle/>
          <a:p>
            <a:fld id="{90F9BDA0-AF0E-4BA8-B742-3B9C92A3E6FE}" type="slidenum">
              <a:rPr lang="en-US" smtClean="0"/>
              <a:t>3</a:t>
            </a:fld>
            <a:endParaRPr lang="en-US"/>
          </a:p>
        </p:txBody>
      </p:sp>
      <p:sp>
        <p:nvSpPr>
          <p:cNvPr id="18" name="Text Placeholder 3">
            <a:extLst>
              <a:ext uri="{FF2B5EF4-FFF2-40B4-BE49-F238E27FC236}">
                <a16:creationId xmlns:a16="http://schemas.microsoft.com/office/drawing/2014/main" id="{782FEA8E-B687-0011-674E-70E5C31766D0}"/>
              </a:ext>
            </a:extLst>
          </p:cNvPr>
          <p:cNvSpPr txBox="1">
            <a:spLocks/>
          </p:cNvSpPr>
          <p:nvPr/>
        </p:nvSpPr>
        <p:spPr>
          <a:xfrm>
            <a:off x="1197153" y="5325793"/>
            <a:ext cx="3806647" cy="374396"/>
          </a:xfrm>
          <a:prstGeom prst="rect">
            <a:avLst/>
          </a:prstGeom>
        </p:spPr>
        <p:txBody>
          <a:bodyPr vert="horz" lIns="91440" tIns="45720" rIns="91440" bIns="45720" rtlCol="0">
            <a:noAutofit/>
          </a:bodyPr>
          <a:lstStyle>
            <a:lvl1pPr marL="152396" indent="-152396"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89977" indent="-131230"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19090" indent="-110064"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9737" indent="-120648"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58268" indent="-107948"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a:p>
        </p:txBody>
      </p:sp>
      <p:sp>
        <p:nvSpPr>
          <p:cNvPr id="19" name="Oval 18">
            <a:extLst>
              <a:ext uri="{FF2B5EF4-FFF2-40B4-BE49-F238E27FC236}">
                <a16:creationId xmlns:a16="http://schemas.microsoft.com/office/drawing/2014/main" id="{ACCDC5C5-AD0C-0E6B-2039-30894667A720}"/>
              </a:ext>
            </a:extLst>
          </p:cNvPr>
          <p:cNvSpPr/>
          <p:nvPr/>
        </p:nvSpPr>
        <p:spPr>
          <a:xfrm>
            <a:off x="1536700" y="1157811"/>
            <a:ext cx="865124" cy="8651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1</a:t>
            </a:r>
          </a:p>
        </p:txBody>
      </p:sp>
      <p:sp>
        <p:nvSpPr>
          <p:cNvPr id="20" name="Oval 19">
            <a:extLst>
              <a:ext uri="{FF2B5EF4-FFF2-40B4-BE49-F238E27FC236}">
                <a16:creationId xmlns:a16="http://schemas.microsoft.com/office/drawing/2014/main" id="{3C980971-AF36-2831-A614-45F8386B97EA}"/>
              </a:ext>
            </a:extLst>
          </p:cNvPr>
          <p:cNvSpPr/>
          <p:nvPr/>
        </p:nvSpPr>
        <p:spPr>
          <a:xfrm>
            <a:off x="5730245" y="1157811"/>
            <a:ext cx="865124" cy="8651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sp>
        <p:nvSpPr>
          <p:cNvPr id="21" name="Oval 20">
            <a:extLst>
              <a:ext uri="{FF2B5EF4-FFF2-40B4-BE49-F238E27FC236}">
                <a16:creationId xmlns:a16="http://schemas.microsoft.com/office/drawing/2014/main" id="{10E26D18-894A-EB2C-917B-C9AE41604C78}"/>
              </a:ext>
            </a:extLst>
          </p:cNvPr>
          <p:cNvSpPr/>
          <p:nvPr/>
        </p:nvSpPr>
        <p:spPr>
          <a:xfrm>
            <a:off x="9244346" y="1157811"/>
            <a:ext cx="865124" cy="8651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3</a:t>
            </a:r>
          </a:p>
        </p:txBody>
      </p:sp>
      <p:sp>
        <p:nvSpPr>
          <p:cNvPr id="24" name="Text Placeholder 3">
            <a:extLst>
              <a:ext uri="{FF2B5EF4-FFF2-40B4-BE49-F238E27FC236}">
                <a16:creationId xmlns:a16="http://schemas.microsoft.com/office/drawing/2014/main" id="{D7200AC9-5BDE-BF30-FF04-F99A05E4CDE4}"/>
              </a:ext>
            </a:extLst>
          </p:cNvPr>
          <p:cNvSpPr txBox="1">
            <a:spLocks/>
          </p:cNvSpPr>
          <p:nvPr/>
        </p:nvSpPr>
        <p:spPr>
          <a:xfrm>
            <a:off x="4899983" y="2219070"/>
            <a:ext cx="3168426" cy="1645824"/>
          </a:xfrm>
          <a:prstGeom prst="rect">
            <a:avLst/>
          </a:prstGeom>
        </p:spPr>
        <p:txBody>
          <a:bodyPr vert="horz" lIns="91440" tIns="45720" rIns="91440" bIns="45720" rtlCol="0">
            <a:noAutofit/>
          </a:bodyPr>
          <a:lstStyle>
            <a:lvl1pPr marL="152396" indent="-152396"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89977" indent="-131230"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19090" indent="-110064"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9737" indent="-120648"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58268" indent="-107948"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tx1"/>
                </a:solidFill>
                <a:cs typeface="+mn-cs"/>
              </a:rPr>
              <a:t>When accessing the UHC RFI on the portal, customers can view data from the prior year to help complete this year’s UHC RFI by selecting “Prior Years RFI” from the left navigation menu.</a:t>
            </a:r>
          </a:p>
          <a:p>
            <a:endParaRPr lang="en-US" sz="1400" dirty="0"/>
          </a:p>
        </p:txBody>
      </p:sp>
      <p:sp>
        <p:nvSpPr>
          <p:cNvPr id="26" name="Text Placeholder 3">
            <a:extLst>
              <a:ext uri="{FF2B5EF4-FFF2-40B4-BE49-F238E27FC236}">
                <a16:creationId xmlns:a16="http://schemas.microsoft.com/office/drawing/2014/main" id="{2B8B6A7A-1A39-8234-ED8C-8B7B727BD9F0}"/>
              </a:ext>
            </a:extLst>
          </p:cNvPr>
          <p:cNvSpPr txBox="1">
            <a:spLocks/>
          </p:cNvSpPr>
          <p:nvPr/>
        </p:nvSpPr>
        <p:spPr>
          <a:xfrm>
            <a:off x="8420855" y="2219070"/>
            <a:ext cx="3601288" cy="963169"/>
          </a:xfrm>
          <a:prstGeom prst="rect">
            <a:avLst/>
          </a:prstGeom>
        </p:spPr>
        <p:txBody>
          <a:bodyPr vert="horz" lIns="91440" tIns="45720" rIns="91440" bIns="45720" rtlCol="0" anchor="t">
            <a:noAutofit/>
          </a:bodyPr>
          <a:lstStyle>
            <a:lvl1pPr marL="152396" indent="-152396"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89977" indent="-131230"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19090" indent="-110064"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9737" indent="-120648"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58268" indent="-107948"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tx1"/>
                </a:solidFill>
                <a:cs typeface="+mn-cs"/>
              </a:rPr>
              <a:t>Brokers that are listed as the broker of record in UHC’s system by 1/15/2026, may check the status for a specific customer in the UHC RFI tool.  </a:t>
            </a:r>
          </a:p>
          <a:p>
            <a:pPr marL="0" indent="0">
              <a:buNone/>
            </a:pPr>
            <a:endParaRPr lang="en-US" sz="1400" dirty="0"/>
          </a:p>
        </p:txBody>
      </p:sp>
      <p:sp>
        <p:nvSpPr>
          <p:cNvPr id="5" name="TextBox 4">
            <a:extLst>
              <a:ext uri="{FF2B5EF4-FFF2-40B4-BE49-F238E27FC236}">
                <a16:creationId xmlns:a16="http://schemas.microsoft.com/office/drawing/2014/main" id="{8BBFB7E6-F92F-C67D-9BCA-E8980A44F7DB}"/>
              </a:ext>
            </a:extLst>
          </p:cNvPr>
          <p:cNvSpPr txBox="1"/>
          <p:nvPr/>
        </p:nvSpPr>
        <p:spPr>
          <a:xfrm>
            <a:off x="768079" y="2219070"/>
            <a:ext cx="4131903" cy="3003899"/>
          </a:xfrm>
          <a:prstGeom prst="rect">
            <a:avLst/>
          </a:prstGeom>
          <a:noFill/>
        </p:spPr>
        <p:txBody>
          <a:bodyPr wrap="square" lIns="91440" tIns="45720" rIns="91440" bIns="45720" anchor="t">
            <a:spAutoFit/>
          </a:bodyPr>
          <a:lstStyle/>
          <a:p>
            <a:r>
              <a:rPr lang="en-US" sz="1400" dirty="0"/>
              <a:t>UHC employers, including Surest, will be able to access the UHC RFI tool from the employer/broker portal starting February 1, 2026.   </a:t>
            </a:r>
          </a:p>
          <a:p>
            <a:endParaRPr lang="en-US" sz="1400" dirty="0"/>
          </a:p>
          <a:p>
            <a:pPr marR="0" lvl="0" algn="l" defTabSz="914377" rtl="0" eaLnBrk="1" fontAlgn="auto" latinLnBrk="0" hangingPunct="1">
              <a:lnSpc>
                <a:spcPct val="120000"/>
              </a:lnSpc>
              <a:spcBef>
                <a:spcPts val="1200"/>
              </a:spcBef>
              <a:spcAft>
                <a:spcPts val="600"/>
              </a:spcAft>
              <a:buClr>
                <a:srgbClr val="002677"/>
              </a:buClr>
              <a:buSzTx/>
              <a:tabLst/>
              <a:defRPr/>
            </a:pPr>
            <a:r>
              <a:rPr lang="en-US" sz="1400" b="1" dirty="0"/>
              <a:t>Note:  </a:t>
            </a:r>
            <a:r>
              <a:rPr kumimoji="0" lang="en-US" sz="1400" b="0" i="0" u="none" strike="noStrike" kern="1200" cap="none" spc="0" normalizeH="0" baseline="0" noProof="0" dirty="0">
                <a:ln>
                  <a:noFill/>
                </a:ln>
                <a:solidFill>
                  <a:srgbClr val="002677"/>
                </a:solidFill>
                <a:effectLst/>
                <a:uLnTx/>
                <a:uFillTx/>
                <a:latin typeface="Arial"/>
                <a:ea typeface="+mn-ea"/>
                <a:cs typeface="Arial" panose="020B0604020202020204" pitchFamily="34" charset="0"/>
              </a:rPr>
              <a:t>Customers who offer both Surest and UHC are only required to complete one RFI.</a:t>
            </a:r>
          </a:p>
          <a:p>
            <a:pPr defTabSz="914377">
              <a:lnSpc>
                <a:spcPct val="120000"/>
              </a:lnSpc>
              <a:spcBef>
                <a:spcPts val="1200"/>
              </a:spcBef>
              <a:spcAft>
                <a:spcPts val="600"/>
              </a:spcAft>
              <a:defRPr/>
            </a:pPr>
            <a:r>
              <a:rPr lang="en-US" sz="1400" dirty="0">
                <a:solidFill>
                  <a:srgbClr val="002677"/>
                </a:solidFill>
                <a:latin typeface="Arial"/>
                <a:cs typeface="Arial"/>
              </a:rPr>
              <a:t>Employers must have access to a portal to complete the RFI: </a:t>
            </a:r>
            <a:endParaRPr lang="en-US" sz="1400" b="0" i="0" u="none" strike="noStrike" kern="1200" cap="none" spc="0" normalizeH="0" baseline="0" noProof="0" dirty="0">
              <a:ln>
                <a:noFill/>
              </a:ln>
              <a:solidFill>
                <a:srgbClr val="002677"/>
              </a:solidFill>
              <a:effectLst/>
              <a:uLnTx/>
              <a:uFillTx/>
              <a:latin typeface="Arial"/>
              <a:cs typeface="Arial" panose="020B0604020202020204" pitchFamily="34" charset="0"/>
            </a:endParaRPr>
          </a:p>
          <a:p>
            <a:pPr lvl="1" fontAlgn="base"/>
            <a:r>
              <a:rPr lang="en-US" sz="1400" u="sng" dirty="0">
                <a:solidFill>
                  <a:srgbClr val="D13438"/>
                </a:solidFill>
                <a:effectLst/>
                <a:ea typeface="Times New Roman" panose="02020603050405020304" pitchFamily="18" charset="0"/>
                <a:hlinkClick r:id="rId3"/>
              </a:rPr>
              <a:t>UHC eServices</a:t>
            </a:r>
            <a:r>
              <a:rPr lang="en-US" dirty="0">
                <a:solidFill>
                  <a:srgbClr val="D13438"/>
                </a:solidFill>
                <a:effectLst/>
                <a:ea typeface="Times New Roman" panose="02020603050405020304" pitchFamily="18" charset="0"/>
              </a:rPr>
              <a:t> </a:t>
            </a:r>
            <a:endParaRPr lang="en-US" sz="2000" dirty="0">
              <a:effectLst/>
              <a:ea typeface="Times New Roman" panose="02020603050405020304" pitchFamily="18" charset="0"/>
            </a:endParaRPr>
          </a:p>
          <a:p>
            <a:pPr lvl="1" fontAlgn="base"/>
            <a:r>
              <a:rPr lang="en-US" sz="1400" u="sng" dirty="0">
                <a:solidFill>
                  <a:srgbClr val="D13438"/>
                </a:solidFill>
                <a:effectLst/>
                <a:ea typeface="Times New Roman" panose="02020603050405020304" pitchFamily="18" charset="0"/>
                <a:hlinkClick r:id="rId4"/>
              </a:rPr>
              <a:t>Employer eServices</a:t>
            </a:r>
            <a:r>
              <a:rPr lang="en-US" dirty="0">
                <a:solidFill>
                  <a:srgbClr val="D13438"/>
                </a:solidFill>
                <a:effectLst/>
                <a:ea typeface="Times New Roman" panose="02020603050405020304" pitchFamily="18" charset="0"/>
              </a:rPr>
              <a:t> </a:t>
            </a:r>
            <a:endParaRPr lang="en-US" sz="2000" dirty="0">
              <a:effectLst/>
              <a:ea typeface="Times New Roman" panose="02020603050405020304" pitchFamily="18" charset="0"/>
            </a:endParaRPr>
          </a:p>
        </p:txBody>
      </p:sp>
    </p:spTree>
    <p:extLst>
      <p:ext uri="{BB962C8B-B14F-4D97-AF65-F5344CB8AC3E}">
        <p14:creationId xmlns:p14="http://schemas.microsoft.com/office/powerpoint/2010/main" val="6281376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6D998F-632E-C22D-260C-4B058E5A9AE1}"/>
              </a:ext>
            </a:extLst>
          </p:cNvPr>
          <p:cNvSpPr>
            <a:spLocks noGrp="1"/>
          </p:cNvSpPr>
          <p:nvPr>
            <p:ph type="title"/>
          </p:nvPr>
        </p:nvSpPr>
        <p:spPr>
          <a:xfrm>
            <a:off x="597065" y="2300028"/>
            <a:ext cx="8686800" cy="1994392"/>
          </a:xfrm>
        </p:spPr>
        <p:txBody>
          <a:bodyPr/>
          <a:lstStyle/>
          <a:p>
            <a:r>
              <a:rPr lang="en-US" sz="4000"/>
              <a:t>UnitedHealthcare Approach to Support Employers</a:t>
            </a:r>
          </a:p>
        </p:txBody>
      </p:sp>
      <p:pic>
        <p:nvPicPr>
          <p:cNvPr id="2" name="Picture 1">
            <a:extLst>
              <a:ext uri="{FF2B5EF4-FFF2-40B4-BE49-F238E27FC236}">
                <a16:creationId xmlns:a16="http://schemas.microsoft.com/office/drawing/2014/main" id="{E0848222-EE96-F4C4-3B48-3DCD7326BFBD}"/>
              </a:ext>
            </a:extLst>
          </p:cNvPr>
          <p:cNvPicPr>
            <a:picLocks noChangeAspect="1"/>
          </p:cNvPicPr>
          <p:nvPr/>
        </p:nvPicPr>
        <p:blipFill>
          <a:blip r:embed="rId3"/>
          <a:srcRect/>
          <a:stretch/>
        </p:blipFill>
        <p:spPr>
          <a:xfrm>
            <a:off x="10183859" y="420462"/>
            <a:ext cx="1669595" cy="1669595"/>
          </a:xfrm>
          <a:prstGeom prst="rect">
            <a:avLst/>
          </a:prstGeom>
        </p:spPr>
      </p:pic>
      <p:sp>
        <p:nvSpPr>
          <p:cNvPr id="3" name="Slide Number Placeholder 2">
            <a:extLst>
              <a:ext uri="{FF2B5EF4-FFF2-40B4-BE49-F238E27FC236}">
                <a16:creationId xmlns:a16="http://schemas.microsoft.com/office/drawing/2014/main" id="{7CA540A8-1BAB-D1DC-387A-D6AD60E5C189}"/>
              </a:ext>
            </a:extLst>
          </p:cNvPr>
          <p:cNvSpPr>
            <a:spLocks noGrp="1"/>
          </p:cNvSpPr>
          <p:nvPr>
            <p:ph type="sldNum" sz="quarter" idx="12"/>
          </p:nvPr>
        </p:nvSpPr>
        <p:spPr/>
        <p:txBody>
          <a:bodyPr/>
          <a:lstStyle/>
          <a:p>
            <a:fld id="{20EE5329-3E45-4A74-8CDA-27D66E9BEB5A}" type="slidenum">
              <a:rPr lang="en-US" smtClean="0"/>
              <a:pPr/>
              <a:t>4</a:t>
            </a:fld>
            <a:endParaRPr lang="en-US"/>
          </a:p>
        </p:txBody>
      </p:sp>
    </p:spTree>
    <p:extLst>
      <p:ext uri="{BB962C8B-B14F-4D97-AF65-F5344CB8AC3E}">
        <p14:creationId xmlns:p14="http://schemas.microsoft.com/office/powerpoint/2010/main" val="98665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00F3D-F7F2-6BFE-D98E-555286FF60D0}"/>
              </a:ext>
            </a:extLst>
          </p:cNvPr>
          <p:cNvSpPr>
            <a:spLocks noGrp="1"/>
          </p:cNvSpPr>
          <p:nvPr>
            <p:ph type="title"/>
          </p:nvPr>
        </p:nvSpPr>
        <p:spPr>
          <a:xfrm>
            <a:off x="768893" y="315834"/>
            <a:ext cx="10515600" cy="1325563"/>
          </a:xfrm>
        </p:spPr>
        <p:txBody>
          <a:bodyPr vert="horz" lIns="91440" tIns="45720" rIns="91440" bIns="45720" rtlCol="0" anchor="ctr">
            <a:normAutofit/>
          </a:bodyPr>
          <a:lstStyle/>
          <a:p>
            <a:pPr defTabSz="914400">
              <a:lnSpc>
                <a:spcPct val="90000"/>
              </a:lnSpc>
            </a:pPr>
            <a:r>
              <a:rPr kumimoji="0" lang="en-US" sz="3200" b="1" i="0" u="none" strike="noStrike" kern="1200" cap="none" spc="0" normalizeH="0" baseline="0" noProof="0">
                <a:ln>
                  <a:noFill/>
                </a:ln>
                <a:solidFill>
                  <a:srgbClr val="002677"/>
                </a:solidFill>
                <a:effectLst/>
                <a:uLnTx/>
                <a:uFillTx/>
                <a:latin typeface="Georgia"/>
                <a:ea typeface="+mj-ea"/>
                <a:cs typeface="+mj-cs"/>
              </a:rPr>
              <a:t>UnitedHealthcare support for </a:t>
            </a:r>
            <a:r>
              <a:rPr kumimoji="0" lang="en-US" sz="3200" b="1" i="0" u="none" strike="noStrike" kern="1200" cap="none" spc="0" normalizeH="0" baseline="0" noProof="0">
                <a:ln>
                  <a:noFill/>
                </a:ln>
                <a:solidFill>
                  <a:schemeClr val="accent2"/>
                </a:solidFill>
                <a:effectLst/>
                <a:uLnTx/>
                <a:uFillTx/>
                <a:latin typeface="Georgia"/>
                <a:ea typeface="+mj-ea"/>
                <a:cs typeface="+mj-cs"/>
              </a:rPr>
              <a:t>employers</a:t>
            </a:r>
            <a:r>
              <a:rPr kumimoji="0" lang="en-US" sz="3200" b="1" i="0" u="none" strike="noStrike" kern="1200" cap="none" spc="0" normalizeH="0" baseline="0" noProof="0">
                <a:ln>
                  <a:noFill/>
                </a:ln>
                <a:solidFill>
                  <a:srgbClr val="002677"/>
                </a:solidFill>
                <a:effectLst/>
                <a:uLnTx/>
                <a:uFillTx/>
                <a:latin typeface="Georgia"/>
                <a:ea typeface="+mj-ea"/>
                <a:cs typeface="+mj-cs"/>
              </a:rPr>
              <a:t> </a:t>
            </a:r>
            <a:endParaRPr lang="en-US" kern="1200">
              <a:solidFill>
                <a:schemeClr val="tx1"/>
              </a:solidFill>
              <a:latin typeface="+mj-lt"/>
              <a:ea typeface="+mj-ea"/>
              <a:cs typeface="+mj-cs"/>
            </a:endParaRPr>
          </a:p>
        </p:txBody>
      </p:sp>
      <p:sp>
        <p:nvSpPr>
          <p:cNvPr id="26" name="Text Placeholder 3">
            <a:extLst>
              <a:ext uri="{FF2B5EF4-FFF2-40B4-BE49-F238E27FC236}">
                <a16:creationId xmlns:a16="http://schemas.microsoft.com/office/drawing/2014/main" id="{9B4847FE-B15C-ED0E-2A20-8B3ABD543AE2}"/>
              </a:ext>
            </a:extLst>
          </p:cNvPr>
          <p:cNvSpPr>
            <a:spLocks noGrp="1"/>
          </p:cNvSpPr>
          <p:nvPr>
            <p:ph type="body" sz="quarter" idx="13"/>
          </p:nvPr>
        </p:nvSpPr>
        <p:spPr>
          <a:xfrm>
            <a:off x="1428425" y="1433579"/>
            <a:ext cx="10504625" cy="4774716"/>
          </a:xfrm>
        </p:spPr>
        <p:txBody>
          <a:bodyPr vert="horz" lIns="91440" tIns="45720" rIns="91440" bIns="45720" rtlCol="0" anchor="t">
            <a:noAutofit/>
          </a:bodyPr>
          <a:lstStyle/>
          <a:p>
            <a:pPr marL="231775" indent="-231775" defTabSz="914377">
              <a:spcBef>
                <a:spcPts val="1200"/>
              </a:spcBef>
              <a:spcAft>
                <a:spcPts val="600"/>
              </a:spcAft>
              <a:buClr>
                <a:srgbClr val="002677"/>
              </a:buClr>
              <a:buFont typeface="Symbol" panose="05050102010706020507" pitchFamily="18" charset="2"/>
              <a:buChar char="·"/>
              <a:defRPr/>
            </a:pPr>
            <a:r>
              <a:rPr lang="en-US" sz="1200" dirty="0">
                <a:latin typeface="Arial"/>
                <a:cs typeface="Arial"/>
              </a:rPr>
              <a:t>There is no fee for this service.</a:t>
            </a:r>
          </a:p>
          <a:p>
            <a:pPr marL="231775" marR="0" lvl="0" indent="-231775" algn="l" defTabSz="914377" rtl="0" eaLnBrk="1" fontAlgn="auto" latinLnBrk="0" hangingPunct="1">
              <a:spcBef>
                <a:spcPts val="1200"/>
              </a:spcBef>
              <a:spcAft>
                <a:spcPts val="600"/>
              </a:spcAft>
              <a:buClr>
                <a:srgbClr val="002677"/>
              </a:buClr>
              <a:buSzTx/>
              <a:buFont typeface="Symbol" panose="05050102010706020507" pitchFamily="18" charset="2"/>
              <a:buChar char="·"/>
              <a:tabLst/>
              <a:defRPr/>
            </a:pPr>
            <a:r>
              <a:rPr kumimoji="0" lang="en-US" sz="1200" b="0" i="0" u="none" strike="noStrike" kern="1200" cap="none" spc="0" normalizeH="0" baseline="0" noProof="0" dirty="0">
                <a:ln>
                  <a:noFill/>
                </a:ln>
                <a:solidFill>
                  <a:srgbClr val="002677"/>
                </a:solidFill>
                <a:effectLst/>
                <a:uLnTx/>
                <a:uFillTx/>
                <a:latin typeface="Arial"/>
                <a:cs typeface="Arial"/>
              </a:rPr>
              <a:t>Customers who offer both Surest and UHC are only required to complete one RFI.</a:t>
            </a:r>
          </a:p>
          <a:p>
            <a:pPr marL="231775" indent="-231775">
              <a:spcBef>
                <a:spcPts val="1200"/>
              </a:spcBef>
              <a:spcAft>
                <a:spcPts val="600"/>
              </a:spcAft>
              <a:buClr>
                <a:srgbClr val="002677"/>
              </a:buClr>
              <a:buFont typeface="Symbol" panose="05050102010706020507" pitchFamily="18" charset="2"/>
              <a:buChar char="·"/>
              <a:defRPr/>
            </a:pPr>
            <a:r>
              <a:rPr kumimoji="0" lang="en-US" sz="1200" b="0" i="0" u="none" strike="noStrike" kern="1200" cap="none" spc="0" normalizeH="0" baseline="0" noProof="0" dirty="0">
                <a:ln>
                  <a:noFill/>
                </a:ln>
                <a:solidFill>
                  <a:srgbClr val="002677"/>
                </a:solidFill>
                <a:effectLst/>
                <a:uLnTx/>
                <a:uFillTx/>
                <a:latin typeface="Arial"/>
                <a:cs typeface="Arial"/>
              </a:rPr>
              <a:t>Customers are required to complete an RFI for each funding type (fully insured and ASO), </a:t>
            </a:r>
            <a:r>
              <a:rPr kumimoji="0" lang="en-US" sz="1200" b="0" i="0" u="none" strike="noStrike" kern="1200" cap="none" spc="0" normalizeH="0" baseline="0" noProof="0" dirty="0">
                <a:ln>
                  <a:noFill/>
                </a:ln>
                <a:effectLst/>
                <a:uLnTx/>
                <a:uFillTx/>
                <a:latin typeface="Arial"/>
                <a:cs typeface="Arial"/>
              </a:rPr>
              <a:t>if applicable</a:t>
            </a:r>
          </a:p>
          <a:p>
            <a:pPr marL="231775" indent="-231775">
              <a:spcBef>
                <a:spcPts val="1200"/>
              </a:spcBef>
              <a:spcAft>
                <a:spcPts val="600"/>
              </a:spcAft>
              <a:buClr>
                <a:srgbClr val="002677"/>
              </a:buClr>
              <a:buFont typeface="Symbol" panose="05050102010706020507" pitchFamily="18" charset="2"/>
              <a:buChar char="·"/>
              <a:defRPr/>
            </a:pPr>
            <a:r>
              <a:rPr kumimoji="0" lang="en-US" sz="1200" b="0" i="0" u="none" strike="noStrike" kern="1200" cap="none" spc="0" normalizeH="0" baseline="0" noProof="0" dirty="0">
                <a:ln>
                  <a:noFill/>
                </a:ln>
                <a:solidFill>
                  <a:srgbClr val="002677"/>
                </a:solidFill>
                <a:effectLst/>
                <a:uLnTx/>
                <a:uFillTx/>
                <a:latin typeface="Arial"/>
                <a:cs typeface="Arial"/>
              </a:rPr>
              <a:t>Customers who offer both UHC/Surest will be required to complete one UHC RFI on the portal a</a:t>
            </a:r>
          </a:p>
          <a:p>
            <a:pPr marL="231775" indent="-231775">
              <a:spcBef>
                <a:spcPts val="1200"/>
              </a:spcBef>
              <a:spcAft>
                <a:spcPts val="600"/>
              </a:spcAft>
              <a:buClr>
                <a:srgbClr val="002677"/>
              </a:buClr>
              <a:buFont typeface="Symbol" panose="05050102010706020507" pitchFamily="18" charset="2"/>
              <a:buChar char="·"/>
              <a:defRPr/>
            </a:pPr>
            <a:r>
              <a:rPr kumimoji="0" lang="en-US" sz="1200" b="0" i="0" u="none" strike="noStrike" kern="1200" cap="none" spc="0" normalizeH="0" baseline="0" noProof="0" dirty="0">
                <a:ln>
                  <a:noFill/>
                </a:ln>
                <a:solidFill>
                  <a:srgbClr val="002677"/>
                </a:solidFill>
                <a:effectLst/>
                <a:uLnTx/>
                <a:uFillTx/>
                <a:latin typeface="Arial"/>
                <a:cs typeface="Arial"/>
              </a:rPr>
              <a:t>The RFI must be completed even if coverage was not in effect for the entire 12 months of the reference year.</a:t>
            </a:r>
          </a:p>
          <a:p>
            <a:pPr marL="231775" marR="0" lvl="0" indent="-231775" algn="l" defTabSz="914377" rtl="0" eaLnBrk="1" fontAlgn="auto" latinLnBrk="0" hangingPunct="1">
              <a:spcBef>
                <a:spcPts val="1200"/>
              </a:spcBef>
              <a:spcAft>
                <a:spcPts val="600"/>
              </a:spcAft>
              <a:buClr>
                <a:srgbClr val="002677"/>
              </a:buClr>
              <a:buSzTx/>
              <a:buFont typeface="Symbol" panose="05050102010706020507" pitchFamily="18" charset="2"/>
              <a:buChar char="·"/>
              <a:tabLst/>
              <a:defRPr/>
            </a:pPr>
            <a:r>
              <a:rPr kumimoji="0" lang="en-US" sz="1200" b="0" i="0" u="none" strike="noStrike" kern="1200" cap="none" spc="0" normalizeH="0" baseline="0" noProof="0" dirty="0">
                <a:ln>
                  <a:noFill/>
                </a:ln>
                <a:solidFill>
                  <a:srgbClr val="002677"/>
                </a:solidFill>
                <a:effectLst/>
                <a:uLnTx/>
                <a:uFillTx/>
                <a:latin typeface="Arial"/>
                <a:cs typeface="Arial"/>
              </a:rPr>
              <a:t>If the RFI is not completed by the deadline, UHC will submit only the data in our system(s).  However, the submission will </a:t>
            </a:r>
            <a:r>
              <a:rPr kumimoji="0" lang="en-US" sz="1200" b="1" i="0" u="none" strike="noStrike" kern="1200" cap="none" spc="0" normalizeH="0" baseline="0" noProof="0" dirty="0">
                <a:ln>
                  <a:noFill/>
                </a:ln>
                <a:solidFill>
                  <a:srgbClr val="002677"/>
                </a:solidFill>
                <a:effectLst/>
                <a:uLnTx/>
                <a:uFillTx/>
                <a:latin typeface="Arial"/>
                <a:cs typeface="Arial"/>
              </a:rPr>
              <a:t>NOT</a:t>
            </a:r>
            <a:r>
              <a:rPr kumimoji="0" lang="en-US" sz="1200" b="0" i="0" u="none" strike="noStrike" kern="1200" cap="none" spc="0" normalizeH="0" baseline="0" noProof="0" dirty="0">
                <a:ln>
                  <a:noFill/>
                </a:ln>
                <a:solidFill>
                  <a:srgbClr val="002677"/>
                </a:solidFill>
                <a:effectLst/>
                <a:uLnTx/>
                <a:uFillTx/>
                <a:latin typeface="Arial"/>
                <a:cs typeface="Arial"/>
              </a:rPr>
              <a:t> be complete.</a:t>
            </a:r>
          </a:p>
          <a:p>
            <a:pPr marL="231775" marR="0" lvl="0" indent="-231775" algn="l" defTabSz="914377" rtl="0" eaLnBrk="1" fontAlgn="auto" latinLnBrk="0" hangingPunct="1">
              <a:spcBef>
                <a:spcPts val="1200"/>
              </a:spcBef>
              <a:spcAft>
                <a:spcPts val="600"/>
              </a:spcAft>
              <a:buClr>
                <a:srgbClr val="002677"/>
              </a:buClr>
              <a:buSzTx/>
              <a:buFont typeface="Symbol" panose="05050102010706020507" pitchFamily="18" charset="2"/>
              <a:buChar char="·"/>
              <a:tabLst/>
              <a:defRPr/>
            </a:pPr>
            <a:r>
              <a:rPr kumimoji="0" lang="en-US" sz="1200" b="0" i="0" u="none" strike="noStrike" kern="1200" cap="none" spc="0" normalizeH="0" baseline="0" noProof="0" dirty="0">
                <a:ln>
                  <a:noFill/>
                </a:ln>
                <a:solidFill>
                  <a:srgbClr val="002677"/>
                </a:solidFill>
                <a:effectLst/>
                <a:uLnTx/>
                <a:uFillTx/>
                <a:latin typeface="Arial"/>
                <a:cs typeface="Arial"/>
              </a:rPr>
              <a:t>Employers that do not complete the RFI are required to submit the missing data directly to CMS through the CMS portal.</a:t>
            </a:r>
          </a:p>
          <a:p>
            <a:pPr marL="231775" marR="0" lvl="0" indent="-231775" algn="l" defTabSz="914377" rtl="0" eaLnBrk="1" fontAlgn="auto" latinLnBrk="0" hangingPunct="1">
              <a:spcBef>
                <a:spcPts val="600"/>
              </a:spcBef>
              <a:spcAft>
                <a:spcPts val="0"/>
              </a:spcAft>
              <a:buClr>
                <a:srgbClr val="002677"/>
              </a:buClr>
              <a:buSzTx/>
              <a:buFont typeface="Symbol" panose="05050102010706020507" pitchFamily="18" charset="2"/>
              <a:buChar char="·"/>
              <a:tabLst/>
              <a:defRPr/>
            </a:pPr>
            <a:r>
              <a:rPr kumimoji="0" lang="en-US" sz="1200" b="1" i="0" u="none" strike="noStrike" kern="1200" cap="none" spc="0" normalizeH="0" baseline="0" noProof="0" dirty="0">
                <a:ln>
                  <a:noFill/>
                </a:ln>
                <a:solidFill>
                  <a:srgbClr val="002677"/>
                </a:solidFill>
                <a:effectLst/>
                <a:uLnTx/>
                <a:uFillTx/>
                <a:latin typeface="Arial"/>
                <a:cs typeface="Arial"/>
              </a:rPr>
              <a:t>Self-funded/</a:t>
            </a:r>
            <a:r>
              <a:rPr kumimoji="0" lang="en-US" sz="1200" b="1" i="0" u="none" strike="noStrike" kern="1200" cap="none" spc="0" normalizeH="0" baseline="0" noProof="0" dirty="0">
                <a:ln>
                  <a:noFill/>
                </a:ln>
                <a:effectLst/>
                <a:uLnTx/>
                <a:uFillTx/>
                <a:latin typeface="Arial"/>
                <a:cs typeface="Arial"/>
              </a:rPr>
              <a:t>ASO</a:t>
            </a:r>
            <a:r>
              <a:rPr kumimoji="0" lang="en-US" sz="1200" b="1" i="0" u="none" strike="noStrike" kern="1200" cap="none" spc="0" normalizeH="0" baseline="0" noProof="0" dirty="0">
                <a:ln>
                  <a:noFill/>
                </a:ln>
                <a:solidFill>
                  <a:srgbClr val="002677"/>
                </a:solidFill>
                <a:effectLst/>
                <a:uLnTx/>
                <a:uFillTx/>
                <a:latin typeface="Arial"/>
                <a:cs typeface="Arial"/>
              </a:rPr>
              <a:t> alternative: </a:t>
            </a:r>
            <a:r>
              <a:rPr kumimoji="0" lang="en-US" sz="1200" b="0" i="0" u="none" strike="noStrike" kern="1200" cap="none" spc="0" normalizeH="0" baseline="0" noProof="0" dirty="0">
                <a:ln>
                  <a:noFill/>
                </a:ln>
                <a:solidFill>
                  <a:srgbClr val="002677"/>
                </a:solidFill>
                <a:effectLst/>
                <a:uLnTx/>
                <a:uFillTx/>
                <a:latin typeface="Arial"/>
                <a:cs typeface="Arial"/>
              </a:rPr>
              <a:t>Upon request, UnitedHealthcare will provide data to self-funded employers who wish to submit the report directly to CMS through the CMS portal. </a:t>
            </a:r>
          </a:p>
          <a:p>
            <a:pPr marL="950595" lvl="2" indent="-264795">
              <a:spcBef>
                <a:spcPts val="600"/>
              </a:spcBef>
              <a:spcAft>
                <a:spcPts val="0"/>
              </a:spcAft>
              <a:buClr>
                <a:srgbClr val="002677"/>
              </a:buClr>
              <a:buFont typeface="Webdings" panose="05030102010509060703" pitchFamily="18" charset="2"/>
              <a:buChar char="4"/>
              <a:defRPr/>
            </a:pPr>
            <a:r>
              <a:rPr lang="en-US" sz="1200" dirty="0">
                <a:solidFill>
                  <a:srgbClr val="002677"/>
                </a:solidFill>
                <a:latin typeface="Arial"/>
                <a:cs typeface="Arial"/>
              </a:rPr>
              <a:t>If this approach is selected, the employer decision must be received by UHC by March 31, 2026.</a:t>
            </a:r>
          </a:p>
          <a:p>
            <a:pPr marL="950595" lvl="2" indent="-264795">
              <a:spcBef>
                <a:spcPts val="600"/>
              </a:spcBef>
              <a:spcAft>
                <a:spcPts val="0"/>
              </a:spcAft>
              <a:buClr>
                <a:srgbClr val="002677"/>
              </a:buClr>
              <a:buFont typeface="Webdings" panose="05030102010509060703" pitchFamily="18" charset="2"/>
              <a:buChar char="4"/>
              <a:defRPr/>
            </a:pPr>
            <a:r>
              <a:rPr lang="en-US" sz="1200" dirty="0">
                <a:solidFill>
                  <a:srgbClr val="002677"/>
                </a:solidFill>
                <a:latin typeface="Arial"/>
                <a:cs typeface="Arial"/>
              </a:rPr>
              <a:t>Data will be sent to the requestor May 15, 2026.</a:t>
            </a:r>
          </a:p>
          <a:p>
            <a:pPr marL="950595" lvl="2" indent="-264795">
              <a:spcBef>
                <a:spcPts val="600"/>
              </a:spcBef>
              <a:spcAft>
                <a:spcPts val="0"/>
              </a:spcAft>
              <a:buClr>
                <a:srgbClr val="002677"/>
              </a:buClr>
              <a:buFont typeface="Webdings" panose="05030102010509060703" pitchFamily="18" charset="2"/>
              <a:buChar char="4"/>
              <a:defRPr/>
            </a:pPr>
            <a:r>
              <a:rPr lang="en-US" sz="1200" dirty="0">
                <a:solidFill>
                  <a:srgbClr val="002677"/>
                </a:solidFill>
                <a:latin typeface="Arial"/>
                <a:cs typeface="Arial"/>
              </a:rPr>
              <a:t>UnitedHealthcare will not accept requests for fully insured and Level Funded employers to submit all data directly to CMS through the CMS portal.</a:t>
            </a:r>
          </a:p>
          <a:p>
            <a:pPr marL="231775" indent="-231775" defTabSz="914377">
              <a:spcBef>
                <a:spcPts val="1200"/>
              </a:spcBef>
              <a:spcAft>
                <a:spcPts val="600"/>
              </a:spcAft>
              <a:buClr>
                <a:srgbClr val="002677"/>
              </a:buClr>
              <a:buFont typeface="Symbol" panose="05050102010706020507" pitchFamily="18" charset="2"/>
              <a:buChar char="·"/>
              <a:defRPr/>
            </a:pPr>
            <a:r>
              <a:rPr lang="en-US" sz="1200" b="1" dirty="0">
                <a:latin typeface="Arial"/>
                <a:cs typeface="Arial"/>
              </a:rPr>
              <a:t>Employers who use other PBMs, including OptumRx direct (carve out): </a:t>
            </a:r>
            <a:r>
              <a:rPr lang="en-US" sz="1200" dirty="0">
                <a:latin typeface="Arial"/>
                <a:cs typeface="Arial"/>
              </a:rPr>
              <a:t>The customers must work with that PBM or carrier to submit the data directly to CMS by the required June 1, 2026, deadline.</a:t>
            </a:r>
          </a:p>
          <a:p>
            <a:pPr marL="0" indent="0" defTabSz="914377">
              <a:lnSpc>
                <a:spcPct val="120000"/>
              </a:lnSpc>
              <a:spcBef>
                <a:spcPts val="1200"/>
              </a:spcBef>
              <a:spcAft>
                <a:spcPts val="600"/>
              </a:spcAft>
              <a:buClr>
                <a:srgbClr val="002677"/>
              </a:buClr>
              <a:defRPr/>
            </a:pPr>
            <a:endParaRPr kumimoji="0" lang="en-US" sz="1200" b="0" i="0" u="none" strike="noStrike" kern="1200" cap="none" spc="0" normalizeH="0" baseline="0" noProof="0" dirty="0">
              <a:ln>
                <a:noFill/>
              </a:ln>
              <a:solidFill>
                <a:srgbClr val="002677"/>
              </a:solidFill>
              <a:effectLst/>
              <a:uLnTx/>
              <a:uFillTx/>
              <a:latin typeface="Arial"/>
              <a:cs typeface="Arial"/>
            </a:endParaRPr>
          </a:p>
          <a:p>
            <a:pPr marL="266065" lvl="2" indent="0" defTabSz="914377">
              <a:lnSpc>
                <a:spcPct val="120000"/>
              </a:lnSpc>
              <a:spcBef>
                <a:spcPts val="1200"/>
              </a:spcBef>
              <a:spcAft>
                <a:spcPts val="600"/>
              </a:spcAft>
              <a:buClr>
                <a:srgbClr val="002677"/>
              </a:buClr>
              <a:buNone/>
              <a:defRPr/>
            </a:pPr>
            <a:endParaRPr lang="en-US" sz="1200" dirty="0">
              <a:solidFill>
                <a:srgbClr val="002677"/>
              </a:solidFill>
              <a:latin typeface="Arial"/>
              <a:cs typeface="Arial"/>
            </a:endParaRPr>
          </a:p>
          <a:p>
            <a:pPr marL="266065" lvl="2" indent="0" defTabSz="914377">
              <a:lnSpc>
                <a:spcPct val="120000"/>
              </a:lnSpc>
              <a:spcBef>
                <a:spcPts val="1200"/>
              </a:spcBef>
              <a:spcAft>
                <a:spcPts val="600"/>
              </a:spcAft>
              <a:buClr>
                <a:srgbClr val="002677"/>
              </a:buClr>
              <a:buNone/>
              <a:defRPr/>
            </a:pPr>
            <a:endParaRPr lang="en-US" sz="1200" b="0" i="0" u="none" strike="noStrike" kern="1200" cap="none" spc="0" normalizeH="0" baseline="0" noProof="0" dirty="0">
              <a:ln>
                <a:noFill/>
              </a:ln>
              <a:solidFill>
                <a:srgbClr val="002677"/>
              </a:solidFill>
              <a:effectLst/>
              <a:uLnTx/>
              <a:uFillTx/>
              <a:latin typeface="Arial"/>
              <a:cs typeface="Arial"/>
            </a:endParaRPr>
          </a:p>
          <a:p>
            <a:pPr marL="497840" lvl="2" indent="-231775" defTabSz="914377">
              <a:lnSpc>
                <a:spcPct val="120000"/>
              </a:lnSpc>
              <a:spcBef>
                <a:spcPts val="1200"/>
              </a:spcBef>
              <a:spcAft>
                <a:spcPts val="600"/>
              </a:spcAft>
              <a:buClr>
                <a:srgbClr val="002677"/>
              </a:buClr>
              <a:buFont typeface="Symbol" panose="05050102010706020507" pitchFamily="18" charset="2"/>
              <a:buChar char="·"/>
              <a:defRPr/>
            </a:pPr>
            <a:endParaRPr lang="en-US" sz="1200" b="0" i="0" u="none" strike="noStrike" kern="1200" cap="none" spc="0" normalizeH="0" baseline="0" noProof="0" dirty="0">
              <a:ln>
                <a:noFill/>
              </a:ln>
              <a:solidFill>
                <a:srgbClr val="002677"/>
              </a:solidFill>
              <a:effectLst/>
              <a:uLnTx/>
              <a:uFillTx/>
              <a:latin typeface="Arial"/>
              <a:cs typeface="Arial"/>
            </a:endParaRPr>
          </a:p>
          <a:p>
            <a:pPr marL="950595" lvl="2" indent="-264795">
              <a:lnSpc>
                <a:spcPct val="120000"/>
              </a:lnSpc>
              <a:spcBef>
                <a:spcPts val="600"/>
              </a:spcBef>
              <a:spcAft>
                <a:spcPts val="0"/>
              </a:spcAft>
              <a:buClr>
                <a:srgbClr val="002677"/>
              </a:buClr>
              <a:buFont typeface="Webdings" panose="05030102010509060703" pitchFamily="18" charset="2"/>
              <a:buChar char="4"/>
              <a:defRPr/>
            </a:pPr>
            <a:endParaRPr lang="en-US" sz="1200" dirty="0">
              <a:solidFill>
                <a:srgbClr val="002677"/>
              </a:solidFill>
              <a:latin typeface="Arial"/>
              <a:cs typeface="Arial"/>
            </a:endParaRPr>
          </a:p>
          <a:p>
            <a:pPr marL="419100" indent="0">
              <a:lnSpc>
                <a:spcPct val="120000"/>
              </a:lnSpc>
              <a:spcBef>
                <a:spcPts val="600"/>
              </a:spcBef>
              <a:spcAft>
                <a:spcPts val="0"/>
              </a:spcAft>
              <a:buClr>
                <a:srgbClr val="002677"/>
              </a:buClr>
              <a:buNone/>
              <a:defRPr/>
            </a:pPr>
            <a:endParaRPr lang="en-US" sz="1200" b="0" i="0" u="none" strike="noStrike" kern="1200" cap="none" spc="0" normalizeH="0" baseline="0" noProof="0" dirty="0">
              <a:ln>
                <a:noFill/>
              </a:ln>
              <a:solidFill>
                <a:srgbClr val="002677"/>
              </a:solidFill>
              <a:effectLst/>
              <a:uLnTx/>
              <a:uFillTx/>
              <a:latin typeface="Arial"/>
              <a:cs typeface="Arial"/>
            </a:endParaRPr>
          </a:p>
          <a:p>
            <a:pPr marL="419100" indent="0">
              <a:lnSpc>
                <a:spcPct val="120000"/>
              </a:lnSpc>
              <a:spcBef>
                <a:spcPts val="600"/>
              </a:spcBef>
              <a:spcAft>
                <a:spcPts val="0"/>
              </a:spcAft>
              <a:buClr>
                <a:srgbClr val="002677"/>
              </a:buClr>
              <a:buNone/>
              <a:defRPr/>
            </a:pPr>
            <a:endParaRPr lang="en-US" sz="1200" b="0" i="0" u="none" strike="noStrike" kern="1200" cap="none" spc="0" normalizeH="0" baseline="0" noProof="0" dirty="0">
              <a:ln>
                <a:noFill/>
              </a:ln>
              <a:solidFill>
                <a:srgbClr val="002677"/>
              </a:solidFill>
              <a:effectLst/>
              <a:uLnTx/>
              <a:uFillTx/>
              <a:latin typeface="Arial"/>
              <a:cs typeface="Arial"/>
            </a:endParaRPr>
          </a:p>
          <a:p>
            <a:pPr marL="280670" marR="0" indent="-280670" defTabSz="914400">
              <a:spcBef>
                <a:spcPts val="600"/>
              </a:spcBef>
              <a:spcAft>
                <a:spcPts val="0"/>
              </a:spcAft>
              <a:buFont typeface="Symbol" panose="05050102010706020507" pitchFamily="18" charset="2"/>
              <a:buChar char="·"/>
            </a:pPr>
            <a:endParaRPr lang="en-US" sz="1200" dirty="0">
              <a:solidFill>
                <a:schemeClr val="tx1"/>
              </a:solidFill>
              <a:latin typeface="Arial"/>
              <a:cs typeface="Arial"/>
            </a:endParaRPr>
          </a:p>
          <a:p>
            <a:pPr marL="0" marR="0" indent="0" defTabSz="914400">
              <a:spcBef>
                <a:spcPts val="600"/>
              </a:spcBef>
              <a:spcAft>
                <a:spcPts val="0"/>
              </a:spcAft>
              <a:buNone/>
            </a:pPr>
            <a:endParaRPr lang="en-US" sz="1200" dirty="0">
              <a:solidFill>
                <a:schemeClr val="tx1"/>
              </a:solidFill>
              <a:effectLst/>
              <a:latin typeface="Arial"/>
              <a:cs typeface="Arial"/>
            </a:endParaRPr>
          </a:p>
          <a:p>
            <a:pPr marL="151765" indent="-228600" defTabSz="914400"/>
            <a:endParaRPr lang="en-US" sz="1200" dirty="0">
              <a:solidFill>
                <a:schemeClr val="tx1"/>
              </a:solidFill>
              <a:latin typeface="Arial"/>
              <a:cs typeface="Arial"/>
            </a:endParaRPr>
          </a:p>
        </p:txBody>
      </p:sp>
      <p:pic>
        <p:nvPicPr>
          <p:cNvPr id="4" name="Picture 3">
            <a:extLst>
              <a:ext uri="{FF2B5EF4-FFF2-40B4-BE49-F238E27FC236}">
                <a16:creationId xmlns:a16="http://schemas.microsoft.com/office/drawing/2014/main" id="{11510B87-8A64-5348-42D7-1ACC6749CFAA}"/>
              </a:ext>
            </a:extLst>
          </p:cNvPr>
          <p:cNvPicPr>
            <a:picLocks noChangeAspect="1"/>
          </p:cNvPicPr>
          <p:nvPr/>
        </p:nvPicPr>
        <p:blipFill>
          <a:blip r:embed="rId3"/>
          <a:srcRect/>
          <a:stretch/>
        </p:blipFill>
        <p:spPr>
          <a:xfrm>
            <a:off x="258950" y="1606208"/>
            <a:ext cx="989106" cy="989106"/>
          </a:xfrm>
          <a:prstGeom prst="rect">
            <a:avLst/>
          </a:prstGeom>
        </p:spPr>
      </p:pic>
      <p:sp>
        <p:nvSpPr>
          <p:cNvPr id="3" name="Slide Number Placeholder 2">
            <a:extLst>
              <a:ext uri="{FF2B5EF4-FFF2-40B4-BE49-F238E27FC236}">
                <a16:creationId xmlns:a16="http://schemas.microsoft.com/office/drawing/2014/main" id="{29EE6DE5-0022-5786-D1CF-8653EAF37567}"/>
              </a:ext>
            </a:extLst>
          </p:cNvPr>
          <p:cNvSpPr>
            <a:spLocks noGrp="1"/>
          </p:cNvSpPr>
          <p:nvPr>
            <p:ph type="sldNum" sz="quarter" idx="12"/>
          </p:nvPr>
        </p:nvSpPr>
        <p:spPr/>
        <p:txBody>
          <a:bodyPr/>
          <a:lstStyle/>
          <a:p>
            <a:fld id="{90F9BDA0-AF0E-4BA8-B742-3B9C92A3E6FE}" type="slidenum">
              <a:rPr lang="en-US" smtClean="0"/>
              <a:t>5</a:t>
            </a:fld>
            <a:endParaRPr lang="en-US"/>
          </a:p>
        </p:txBody>
      </p:sp>
    </p:spTree>
    <p:extLst>
      <p:ext uri="{BB962C8B-B14F-4D97-AF65-F5344CB8AC3E}">
        <p14:creationId xmlns:p14="http://schemas.microsoft.com/office/powerpoint/2010/main" val="41026081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00F3D-F7F2-6BFE-D98E-555286FF60D0}"/>
              </a:ext>
            </a:extLst>
          </p:cNvPr>
          <p:cNvSpPr>
            <a:spLocks noGrp="1"/>
          </p:cNvSpPr>
          <p:nvPr>
            <p:ph type="title"/>
          </p:nvPr>
        </p:nvSpPr>
        <p:spPr>
          <a:xfrm>
            <a:off x="838199" y="365125"/>
            <a:ext cx="11069783" cy="1325563"/>
          </a:xfrm>
        </p:spPr>
        <p:txBody>
          <a:bodyPr vert="horz" lIns="91440" tIns="45720" rIns="91440" bIns="45720" rtlCol="0" anchor="ctr">
            <a:normAutofit/>
          </a:bodyPr>
          <a:lstStyle/>
          <a:p>
            <a:pPr defTabSz="914400">
              <a:lnSpc>
                <a:spcPct val="90000"/>
              </a:lnSpc>
            </a:pPr>
            <a:r>
              <a:rPr lang="en-US" kern="1200">
                <a:solidFill>
                  <a:schemeClr val="tx1"/>
                </a:solidFill>
                <a:latin typeface="+mj-lt"/>
                <a:ea typeface="+mj-ea"/>
                <a:cs typeface="+mj-cs"/>
              </a:rPr>
              <a:t>UnitedHealthcare support for </a:t>
            </a:r>
            <a:r>
              <a:rPr lang="en-US" kern="1200">
                <a:solidFill>
                  <a:schemeClr val="accent2"/>
                </a:solidFill>
                <a:latin typeface="+mj-lt"/>
                <a:ea typeface="+mj-ea"/>
                <a:cs typeface="+mj-cs"/>
              </a:rPr>
              <a:t>cancelled</a:t>
            </a:r>
            <a:r>
              <a:rPr lang="en-US">
                <a:solidFill>
                  <a:schemeClr val="accent2"/>
                </a:solidFill>
              </a:rPr>
              <a:t> </a:t>
            </a:r>
            <a:r>
              <a:rPr lang="en-US" kern="1200">
                <a:solidFill>
                  <a:schemeClr val="accent2"/>
                </a:solidFill>
                <a:latin typeface="+mj-lt"/>
                <a:ea typeface="+mj-ea"/>
                <a:cs typeface="+mj-cs"/>
              </a:rPr>
              <a:t>employers</a:t>
            </a:r>
            <a:endParaRPr lang="en-US" kern="1200">
              <a:solidFill>
                <a:schemeClr val="tx1"/>
              </a:solidFill>
              <a:latin typeface="+mj-lt"/>
              <a:ea typeface="+mj-ea"/>
              <a:cs typeface="+mj-cs"/>
            </a:endParaRPr>
          </a:p>
        </p:txBody>
      </p:sp>
      <p:sp>
        <p:nvSpPr>
          <p:cNvPr id="26" name="Text Placeholder 3">
            <a:extLst>
              <a:ext uri="{FF2B5EF4-FFF2-40B4-BE49-F238E27FC236}">
                <a16:creationId xmlns:a16="http://schemas.microsoft.com/office/drawing/2014/main" id="{9B4847FE-B15C-ED0E-2A20-8B3ABD543AE2}"/>
              </a:ext>
            </a:extLst>
          </p:cNvPr>
          <p:cNvSpPr>
            <a:spLocks noGrp="1"/>
          </p:cNvSpPr>
          <p:nvPr>
            <p:ph type="body" sz="quarter" idx="13"/>
          </p:nvPr>
        </p:nvSpPr>
        <p:spPr>
          <a:xfrm>
            <a:off x="1365462" y="1699705"/>
            <a:ext cx="9988338" cy="4351338"/>
          </a:xfrm>
        </p:spPr>
        <p:txBody>
          <a:bodyPr vert="horz" lIns="91440" tIns="45720" rIns="91440" bIns="45720" rtlCol="0">
            <a:noAutofit/>
          </a:bodyPr>
          <a:lstStyle/>
          <a:p>
            <a:pPr marL="280988" marR="0" indent="-280988" defTabSz="914400">
              <a:lnSpc>
                <a:spcPct val="130000"/>
              </a:lnSpc>
              <a:spcBef>
                <a:spcPts val="1000"/>
              </a:spcBef>
              <a:spcAft>
                <a:spcPts val="0"/>
              </a:spcAft>
              <a:buFont typeface="Symbol" panose="05050102010706020507" pitchFamily="18" charset="2"/>
              <a:buChar char="·"/>
            </a:pPr>
            <a:r>
              <a:rPr lang="en-US" sz="1600">
                <a:solidFill>
                  <a:srgbClr val="002677"/>
                </a:solidFill>
                <a:effectLst/>
                <a:cs typeface="+mn-cs"/>
              </a:rPr>
              <a:t>The RFI tool in the employer portal also applies to cancelled groups that were active any time during the 2025 reference year.  </a:t>
            </a:r>
          </a:p>
          <a:p>
            <a:pPr marL="280988" marR="0" indent="-280988" defTabSz="914400">
              <a:lnSpc>
                <a:spcPct val="130000"/>
              </a:lnSpc>
              <a:spcBef>
                <a:spcPts val="1000"/>
              </a:spcBef>
              <a:spcAft>
                <a:spcPts val="0"/>
              </a:spcAft>
              <a:buFont typeface="Symbol" panose="05050102010706020507" pitchFamily="18" charset="2"/>
              <a:buChar char="·"/>
            </a:pPr>
            <a:r>
              <a:rPr lang="en-US" sz="1600">
                <a:solidFill>
                  <a:srgbClr val="002677"/>
                </a:solidFill>
                <a:effectLst/>
                <a:cs typeface="+mn-cs"/>
              </a:rPr>
              <a:t>If the cancelled employer completes the RFI, UnitedHealthcare will submit the RxDC data for time they were active. </a:t>
            </a:r>
          </a:p>
          <a:p>
            <a:pPr marL="280988" marR="0" indent="-280988" defTabSz="914400">
              <a:lnSpc>
                <a:spcPct val="130000"/>
              </a:lnSpc>
              <a:spcBef>
                <a:spcPts val="1000"/>
              </a:spcBef>
              <a:spcAft>
                <a:spcPts val="0"/>
              </a:spcAft>
              <a:buFont typeface="Symbol" panose="05050102010706020507" pitchFamily="18" charset="2"/>
              <a:buChar char="·"/>
            </a:pPr>
            <a:r>
              <a:rPr lang="en-US" sz="1600">
                <a:solidFill>
                  <a:srgbClr val="002677"/>
                </a:solidFill>
                <a:effectLst/>
                <a:cs typeface="+mn-cs"/>
              </a:rPr>
              <a:t>If a cancelled employer does not complete the RFI, UnitedHealthcare will submit what we have in our systems by June 1, 2026, directly to CMS.  </a:t>
            </a:r>
          </a:p>
          <a:p>
            <a:pPr marL="287338" indent="-287338" defTabSz="914400">
              <a:lnSpc>
                <a:spcPct val="130000"/>
              </a:lnSpc>
              <a:spcBef>
                <a:spcPts val="1000"/>
              </a:spcBef>
              <a:spcAft>
                <a:spcPts val="0"/>
              </a:spcAft>
              <a:buFont typeface="Symbol" panose="05050102010706020507" pitchFamily="18" charset="2"/>
              <a:buChar char="·"/>
              <a:tabLst>
                <a:tab pos="3998913" algn="l"/>
              </a:tabLst>
            </a:pPr>
            <a:r>
              <a:rPr lang="en-US" sz="1600">
                <a:solidFill>
                  <a:srgbClr val="002677"/>
                </a:solidFill>
                <a:cs typeface="+mn-cs"/>
              </a:rPr>
              <a:t>T</a:t>
            </a:r>
            <a:r>
              <a:rPr lang="en-US" sz="1600">
                <a:solidFill>
                  <a:srgbClr val="002677"/>
                </a:solidFill>
                <a:effectLst/>
                <a:cs typeface="+mn-cs"/>
              </a:rPr>
              <a:t>he cancelled employer will be responsible for submitting any data that UnitedHealthcare does not submit directly to CMS. </a:t>
            </a:r>
          </a:p>
          <a:p>
            <a:pPr marL="228600" lvl="1" indent="-228600" defTabSz="914400">
              <a:lnSpc>
                <a:spcPct val="130000"/>
              </a:lnSpc>
              <a:spcBef>
                <a:spcPts val="1000"/>
              </a:spcBef>
              <a:spcAft>
                <a:spcPts val="0"/>
              </a:spcAft>
              <a:buFont typeface="Symbol" panose="05050102010706020507" pitchFamily="18" charset="2"/>
              <a:buChar char="·"/>
              <a:tabLst>
                <a:tab pos="3998913" algn="l"/>
              </a:tabLst>
            </a:pPr>
            <a:r>
              <a:rPr lang="en-US" sz="1600">
                <a:solidFill>
                  <a:srgbClr val="002677"/>
                </a:solidFill>
                <a:cs typeface="+mn-cs"/>
              </a:rPr>
              <a:t>Cancelled employers will still have access to the portal but may need to request a new password to complete the UHC RFI.</a:t>
            </a:r>
            <a:endParaRPr lang="en-US" sz="1600">
              <a:solidFill>
                <a:srgbClr val="002677"/>
              </a:solidFill>
              <a:effectLst/>
              <a:cs typeface="+mn-cs"/>
            </a:endParaRPr>
          </a:p>
          <a:p>
            <a:pPr marL="280988" marR="0" indent="-280988" defTabSz="914400">
              <a:lnSpc>
                <a:spcPct val="130000"/>
              </a:lnSpc>
              <a:spcBef>
                <a:spcPts val="1000"/>
              </a:spcBef>
              <a:spcAft>
                <a:spcPts val="0"/>
              </a:spcAft>
              <a:buFont typeface="Symbol" panose="05050102010706020507" pitchFamily="18" charset="2"/>
              <a:buChar char="·"/>
            </a:pPr>
            <a:endParaRPr lang="en-US" sz="1600">
              <a:solidFill>
                <a:schemeClr val="tx1"/>
              </a:solidFill>
              <a:cs typeface="+mn-cs"/>
            </a:endParaRPr>
          </a:p>
          <a:p>
            <a:pPr marL="0" marR="0" indent="0" defTabSz="914400">
              <a:lnSpc>
                <a:spcPct val="130000"/>
              </a:lnSpc>
              <a:spcBef>
                <a:spcPts val="1000"/>
              </a:spcBef>
              <a:spcAft>
                <a:spcPts val="0"/>
              </a:spcAft>
              <a:buNone/>
            </a:pPr>
            <a:endParaRPr lang="en-US" sz="1600">
              <a:solidFill>
                <a:schemeClr val="tx1"/>
              </a:solidFill>
              <a:effectLst/>
              <a:cs typeface="+mn-cs"/>
            </a:endParaRPr>
          </a:p>
          <a:p>
            <a:pPr indent="-228600" defTabSz="914400">
              <a:lnSpc>
                <a:spcPct val="130000"/>
              </a:lnSpc>
              <a:spcBef>
                <a:spcPts val="1000"/>
              </a:spcBef>
            </a:pPr>
            <a:endParaRPr lang="en-US" sz="1600">
              <a:solidFill>
                <a:schemeClr val="tx1"/>
              </a:solidFill>
              <a:cs typeface="+mn-cs"/>
            </a:endParaRPr>
          </a:p>
        </p:txBody>
      </p:sp>
      <p:sp>
        <p:nvSpPr>
          <p:cNvPr id="3" name="Slide Number Placeholder 2">
            <a:extLst>
              <a:ext uri="{FF2B5EF4-FFF2-40B4-BE49-F238E27FC236}">
                <a16:creationId xmlns:a16="http://schemas.microsoft.com/office/drawing/2014/main" id="{ECDB8D53-A176-238D-1DAA-ECA2396BFB4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90F9BDA0-AF0E-4BA8-B742-3B9C92A3E6FE}" type="slidenum">
              <a:rPr lang="en-US" sz="1200" smtClean="0">
                <a:solidFill>
                  <a:schemeClr val="tx1">
                    <a:tint val="75000"/>
                  </a:schemeClr>
                </a:solidFill>
                <a:latin typeface="+mn-lt"/>
                <a:cs typeface="+mn-cs"/>
              </a:rPr>
              <a:pPr defTabSz="914400">
                <a:spcAft>
                  <a:spcPts val="600"/>
                </a:spcAft>
              </a:pPr>
              <a:t>6</a:t>
            </a:fld>
            <a:endParaRPr lang="en-US" sz="1200">
              <a:solidFill>
                <a:schemeClr val="tx1">
                  <a:tint val="75000"/>
                </a:schemeClr>
              </a:solidFill>
              <a:latin typeface="+mn-lt"/>
              <a:cs typeface="+mn-cs"/>
            </a:endParaRPr>
          </a:p>
        </p:txBody>
      </p:sp>
      <p:pic>
        <p:nvPicPr>
          <p:cNvPr id="5" name="Picture 4">
            <a:extLst>
              <a:ext uri="{FF2B5EF4-FFF2-40B4-BE49-F238E27FC236}">
                <a16:creationId xmlns:a16="http://schemas.microsoft.com/office/drawing/2014/main" id="{1776580F-E38E-B1D8-C4A4-55F07B3BF0BD}"/>
              </a:ext>
            </a:extLst>
          </p:cNvPr>
          <p:cNvPicPr>
            <a:picLocks noChangeAspect="1"/>
          </p:cNvPicPr>
          <p:nvPr/>
        </p:nvPicPr>
        <p:blipFill>
          <a:blip r:embed="rId3"/>
          <a:srcRect/>
          <a:stretch/>
        </p:blipFill>
        <p:spPr>
          <a:xfrm>
            <a:off x="274340" y="1825625"/>
            <a:ext cx="989106" cy="989106"/>
          </a:xfrm>
          <a:prstGeom prst="rect">
            <a:avLst/>
          </a:prstGeom>
        </p:spPr>
      </p:pic>
    </p:spTree>
    <p:extLst>
      <p:ext uri="{BB962C8B-B14F-4D97-AF65-F5344CB8AC3E}">
        <p14:creationId xmlns:p14="http://schemas.microsoft.com/office/powerpoint/2010/main" val="30248424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8CFD8-A756-57E1-48B5-A5D4306D8F12}"/>
              </a:ext>
            </a:extLst>
          </p:cNvPr>
          <p:cNvPicPr>
            <a:picLocks noChangeAspect="1"/>
          </p:cNvPicPr>
          <p:nvPr/>
        </p:nvPicPr>
        <p:blipFill>
          <a:blip r:embed="rId3"/>
          <a:stretch>
            <a:fillRect/>
          </a:stretch>
        </p:blipFill>
        <p:spPr>
          <a:xfrm>
            <a:off x="4160992" y="2079001"/>
            <a:ext cx="5249111" cy="3962743"/>
          </a:xfrm>
          <a:prstGeom prst="rect">
            <a:avLst/>
          </a:prstGeom>
        </p:spPr>
      </p:pic>
      <p:sp>
        <p:nvSpPr>
          <p:cNvPr id="2" name="Title 1">
            <a:extLst>
              <a:ext uri="{FF2B5EF4-FFF2-40B4-BE49-F238E27FC236}">
                <a16:creationId xmlns:a16="http://schemas.microsoft.com/office/drawing/2014/main" id="{1C458763-8C79-8A6E-9EFC-D3AA08CBF47E}"/>
              </a:ext>
            </a:extLst>
          </p:cNvPr>
          <p:cNvSpPr>
            <a:spLocks noGrp="1"/>
          </p:cNvSpPr>
          <p:nvPr>
            <p:ph type="title"/>
          </p:nvPr>
        </p:nvSpPr>
        <p:spPr>
          <a:xfrm>
            <a:off x="600031" y="600031"/>
            <a:ext cx="9601200" cy="443198"/>
          </a:xfrm>
        </p:spPr>
        <p:txBody>
          <a:bodyPr/>
          <a:lstStyle/>
          <a:p>
            <a:r>
              <a:rPr lang="en-US"/>
              <a:t>Sample screenshots from </a:t>
            </a:r>
            <a:r>
              <a:rPr lang="en-US">
                <a:solidFill>
                  <a:schemeClr val="accent2"/>
                </a:solidFill>
              </a:rPr>
              <a:t>uhceservices</a:t>
            </a:r>
          </a:p>
        </p:txBody>
      </p:sp>
      <p:sp>
        <p:nvSpPr>
          <p:cNvPr id="7" name="TextBox 6">
            <a:extLst>
              <a:ext uri="{FF2B5EF4-FFF2-40B4-BE49-F238E27FC236}">
                <a16:creationId xmlns:a16="http://schemas.microsoft.com/office/drawing/2014/main" id="{12B18586-B3F8-069B-43D4-09ACF3E3BBB6}"/>
              </a:ext>
            </a:extLst>
          </p:cNvPr>
          <p:cNvSpPr txBox="1"/>
          <p:nvPr/>
        </p:nvSpPr>
        <p:spPr>
          <a:xfrm>
            <a:off x="4203166" y="1381462"/>
            <a:ext cx="7232725" cy="369332"/>
          </a:xfrm>
          <a:prstGeom prst="rect">
            <a:avLst/>
          </a:prstGeom>
          <a:noFill/>
        </p:spPr>
        <p:txBody>
          <a:bodyPr wrap="square" rtlCol="0">
            <a:spAutoFit/>
          </a:bodyPr>
          <a:lstStyle/>
          <a:p>
            <a:pPr marL="285750" indent="-285750">
              <a:buFont typeface="Symbol" panose="05050102010706020507" pitchFamily="18" charset="2"/>
              <a:buChar char="·"/>
            </a:pPr>
            <a:r>
              <a:rPr lang="en-US"/>
              <a:t>On uhceservices the entry screen to get to RFI is slightly different.</a:t>
            </a:r>
          </a:p>
        </p:txBody>
      </p:sp>
      <p:pic>
        <p:nvPicPr>
          <p:cNvPr id="3" name="Picture 2">
            <a:extLst>
              <a:ext uri="{FF2B5EF4-FFF2-40B4-BE49-F238E27FC236}">
                <a16:creationId xmlns:a16="http://schemas.microsoft.com/office/drawing/2014/main" id="{026C3FFB-39AF-BA61-A8AA-D650B492705B}"/>
              </a:ext>
            </a:extLst>
          </p:cNvPr>
          <p:cNvPicPr>
            <a:picLocks noChangeAspect="1"/>
          </p:cNvPicPr>
          <p:nvPr/>
        </p:nvPicPr>
        <p:blipFill>
          <a:blip r:embed="rId4"/>
          <a:stretch>
            <a:fillRect/>
          </a:stretch>
        </p:blipFill>
        <p:spPr>
          <a:xfrm>
            <a:off x="756109" y="1237804"/>
            <a:ext cx="3116794" cy="3272398"/>
          </a:xfrm>
          <a:prstGeom prst="rect">
            <a:avLst/>
          </a:prstGeom>
        </p:spPr>
      </p:pic>
      <p:sp>
        <p:nvSpPr>
          <p:cNvPr id="6" name="Arrow: Left-Up 5">
            <a:extLst>
              <a:ext uri="{FF2B5EF4-FFF2-40B4-BE49-F238E27FC236}">
                <a16:creationId xmlns:a16="http://schemas.microsoft.com/office/drawing/2014/main" id="{4325C79B-270C-3631-670F-19F7FB484CB3}"/>
              </a:ext>
            </a:extLst>
          </p:cNvPr>
          <p:cNvSpPr/>
          <p:nvPr/>
        </p:nvSpPr>
        <p:spPr>
          <a:xfrm flipH="1">
            <a:off x="657131" y="4382850"/>
            <a:ext cx="5299048" cy="1893262"/>
          </a:xfrm>
          <a:prstGeom prst="leftUpArrow">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Click on Important Action Learn More…then Go Now</a:t>
            </a:r>
          </a:p>
        </p:txBody>
      </p:sp>
      <p:sp>
        <p:nvSpPr>
          <p:cNvPr id="4" name="Slide Number Placeholder 3">
            <a:extLst>
              <a:ext uri="{FF2B5EF4-FFF2-40B4-BE49-F238E27FC236}">
                <a16:creationId xmlns:a16="http://schemas.microsoft.com/office/drawing/2014/main" id="{A83B1A08-BB34-9EAB-9AEE-41A679FE4FEF}"/>
              </a:ext>
            </a:extLst>
          </p:cNvPr>
          <p:cNvSpPr>
            <a:spLocks noGrp="1"/>
          </p:cNvSpPr>
          <p:nvPr>
            <p:ph type="sldNum" sz="quarter" idx="12"/>
          </p:nvPr>
        </p:nvSpPr>
        <p:spPr/>
        <p:txBody>
          <a:bodyPr/>
          <a:lstStyle/>
          <a:p>
            <a:fld id="{20EE5329-3E45-4A74-8CDA-27D66E9BEB5A}" type="slidenum">
              <a:rPr lang="en-US" smtClean="0"/>
              <a:t>7</a:t>
            </a:fld>
            <a:endParaRPr lang="en-US"/>
          </a:p>
        </p:txBody>
      </p:sp>
    </p:spTree>
    <p:extLst>
      <p:ext uri="{BB962C8B-B14F-4D97-AF65-F5344CB8AC3E}">
        <p14:creationId xmlns:p14="http://schemas.microsoft.com/office/powerpoint/2010/main" val="120403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1F335-616D-7541-6D58-E40039753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87F97-41D9-4668-63A7-33025A837579}"/>
              </a:ext>
            </a:extLst>
          </p:cNvPr>
          <p:cNvSpPr>
            <a:spLocks noGrp="1"/>
          </p:cNvSpPr>
          <p:nvPr>
            <p:ph type="title"/>
          </p:nvPr>
        </p:nvSpPr>
        <p:spPr>
          <a:xfrm>
            <a:off x="600031" y="537278"/>
            <a:ext cx="9601200" cy="443198"/>
          </a:xfrm>
        </p:spPr>
        <p:txBody>
          <a:bodyPr/>
          <a:lstStyle/>
          <a:p>
            <a:r>
              <a:rPr lang="en-US"/>
              <a:t>Information required by insurer or plan</a:t>
            </a:r>
          </a:p>
        </p:txBody>
      </p:sp>
      <p:sp>
        <p:nvSpPr>
          <p:cNvPr id="3" name="Content Placeholder 2">
            <a:extLst>
              <a:ext uri="{FF2B5EF4-FFF2-40B4-BE49-F238E27FC236}">
                <a16:creationId xmlns:a16="http://schemas.microsoft.com/office/drawing/2014/main" id="{D3F8D295-FBB3-A3D4-299D-F97C8DA5F04B}"/>
              </a:ext>
            </a:extLst>
          </p:cNvPr>
          <p:cNvSpPr>
            <a:spLocks noGrp="1"/>
          </p:cNvSpPr>
          <p:nvPr>
            <p:ph idx="1"/>
          </p:nvPr>
        </p:nvSpPr>
        <p:spPr>
          <a:xfrm>
            <a:off x="600031" y="1416423"/>
            <a:ext cx="9910752" cy="4814047"/>
          </a:xfrm>
        </p:spPr>
        <p:txBody>
          <a:bodyPr>
            <a:noAutofit/>
          </a:bodyPr>
          <a:lstStyle/>
          <a:p>
            <a:r>
              <a:rPr lang="en-US" sz="1600" dirty="0"/>
              <a:t>Plans, issuers, and carriers must submit one or more plan lists (P1, P2, P3), eight data files (D1 through D8), and a narrative response, where appropriate.</a:t>
            </a:r>
          </a:p>
          <a:p>
            <a:r>
              <a:rPr lang="en-US" sz="1600" dirty="0"/>
              <a:t>Identifiers beginning with </a:t>
            </a:r>
            <a:r>
              <a:rPr lang="en-US" sz="1600" b="1" dirty="0"/>
              <a:t>P</a:t>
            </a:r>
            <a:r>
              <a:rPr lang="en-US" sz="1600" dirty="0"/>
              <a:t> stand for </a:t>
            </a:r>
            <a:r>
              <a:rPr lang="en-US" sz="1600" b="1" dirty="0"/>
              <a:t>Plan</a:t>
            </a:r>
          </a:p>
          <a:p>
            <a:pPr marL="233362" lvl="2" indent="0">
              <a:buNone/>
            </a:pPr>
            <a:r>
              <a:rPr lang="en-US" sz="1600" b="1" dirty="0"/>
              <a:t>P1</a:t>
            </a:r>
            <a:r>
              <a:rPr lang="en-US" sz="1600" dirty="0"/>
              <a:t>: Individual and Student Market plans</a:t>
            </a:r>
            <a:br>
              <a:rPr lang="en-US" sz="1600" dirty="0"/>
            </a:br>
            <a:r>
              <a:rPr lang="en-US" sz="1600" b="1" dirty="0"/>
              <a:t>P2</a:t>
            </a:r>
            <a:r>
              <a:rPr lang="en-US" sz="1600" dirty="0"/>
              <a:t>: Group Health plan list (most commercial business) required for employer-based health plans</a:t>
            </a:r>
          </a:p>
          <a:p>
            <a:r>
              <a:rPr lang="en-US" sz="1600" dirty="0"/>
              <a:t>Identifiers beginning with </a:t>
            </a:r>
            <a:r>
              <a:rPr lang="en-US" sz="1600" b="1" dirty="0"/>
              <a:t>D</a:t>
            </a:r>
            <a:r>
              <a:rPr lang="en-US" sz="1600" dirty="0"/>
              <a:t> stand for </a:t>
            </a:r>
            <a:r>
              <a:rPr lang="en-US" sz="1600" b="1" dirty="0"/>
              <a:t>Data</a:t>
            </a:r>
            <a:r>
              <a:rPr lang="en-US" sz="1600" dirty="0"/>
              <a:t> and reference the 8 distinct files of data required in the report. </a:t>
            </a:r>
          </a:p>
          <a:p>
            <a:pPr marL="233362" lvl="2" indent="0">
              <a:buNone/>
            </a:pPr>
            <a:r>
              <a:rPr lang="en-US" sz="1600" b="1" dirty="0"/>
              <a:t>D1</a:t>
            </a:r>
            <a:r>
              <a:rPr lang="en-US" sz="1600" dirty="0"/>
              <a:t>: Premium and Life Years</a:t>
            </a:r>
            <a:br>
              <a:rPr lang="en-US" sz="1600" dirty="0"/>
            </a:br>
            <a:r>
              <a:rPr lang="en-US" sz="1600" b="1" dirty="0"/>
              <a:t>D2</a:t>
            </a:r>
            <a:r>
              <a:rPr lang="en-US" sz="1600" dirty="0"/>
              <a:t>: Spending by Category</a:t>
            </a:r>
            <a:br>
              <a:rPr lang="en-US" sz="1600" dirty="0"/>
            </a:br>
            <a:r>
              <a:rPr lang="en-US" sz="1600" b="1" dirty="0"/>
              <a:t>D3</a:t>
            </a:r>
            <a:r>
              <a:rPr lang="en-US" sz="1600" dirty="0"/>
              <a:t>: Top 50 Most Frequent Brand Drugs</a:t>
            </a:r>
            <a:br>
              <a:rPr lang="en-US" sz="1600" dirty="0"/>
            </a:br>
            <a:r>
              <a:rPr lang="en-US" sz="1600" b="1" dirty="0"/>
              <a:t>D4</a:t>
            </a:r>
            <a:r>
              <a:rPr lang="en-US" sz="1600" dirty="0"/>
              <a:t>: Top 50 Most Costly Drugs</a:t>
            </a:r>
            <a:br>
              <a:rPr lang="en-US" sz="1600" dirty="0"/>
            </a:br>
            <a:r>
              <a:rPr lang="en-US" sz="1600" b="1" dirty="0"/>
              <a:t>D5</a:t>
            </a:r>
            <a:r>
              <a:rPr lang="en-US" sz="1600" dirty="0"/>
              <a:t>: Top 50 Drugs by Spending Increase</a:t>
            </a:r>
            <a:br>
              <a:rPr lang="en-US" sz="1600" dirty="0"/>
            </a:br>
            <a:r>
              <a:rPr lang="en-US" sz="1600" b="1" dirty="0"/>
              <a:t>D6</a:t>
            </a:r>
            <a:r>
              <a:rPr lang="en-US" sz="1600" dirty="0"/>
              <a:t>: Rx Totals</a:t>
            </a:r>
            <a:br>
              <a:rPr lang="en-US" sz="1600" dirty="0"/>
            </a:br>
            <a:r>
              <a:rPr lang="en-US" sz="1600" b="1" dirty="0"/>
              <a:t>D7</a:t>
            </a:r>
            <a:r>
              <a:rPr lang="en-US" sz="1600" dirty="0"/>
              <a:t>: Rx Rebates by Therapeutic Class</a:t>
            </a:r>
            <a:br>
              <a:rPr lang="en-US" sz="1600" dirty="0"/>
            </a:br>
            <a:r>
              <a:rPr lang="en-US" sz="1600" b="1" dirty="0"/>
              <a:t>D8</a:t>
            </a:r>
            <a:r>
              <a:rPr lang="en-US" sz="1600" dirty="0"/>
              <a:t>: Rx Rebates for the Top 25 Drugs</a:t>
            </a:r>
          </a:p>
        </p:txBody>
      </p:sp>
      <p:sp>
        <p:nvSpPr>
          <p:cNvPr id="4" name="Slide Number Placeholder 3">
            <a:extLst>
              <a:ext uri="{FF2B5EF4-FFF2-40B4-BE49-F238E27FC236}">
                <a16:creationId xmlns:a16="http://schemas.microsoft.com/office/drawing/2014/main" id="{F1B7D253-39A2-C13C-6DA1-9439B9673224}"/>
              </a:ext>
            </a:extLst>
          </p:cNvPr>
          <p:cNvSpPr>
            <a:spLocks noGrp="1"/>
          </p:cNvSpPr>
          <p:nvPr>
            <p:ph type="sldNum" sz="quarter" idx="12"/>
          </p:nvPr>
        </p:nvSpPr>
        <p:spPr/>
        <p:txBody>
          <a:bodyPr/>
          <a:lstStyle/>
          <a:p>
            <a:fld id="{20EE5329-3E45-4A74-8CDA-27D66E9BEB5A}" type="slidenum">
              <a:rPr lang="en-US" smtClean="0"/>
              <a:t>8</a:t>
            </a:fld>
            <a:endParaRPr lang="en-US"/>
          </a:p>
        </p:txBody>
      </p:sp>
    </p:spTree>
    <p:extLst>
      <p:ext uri="{BB962C8B-B14F-4D97-AF65-F5344CB8AC3E}">
        <p14:creationId xmlns:p14="http://schemas.microsoft.com/office/powerpoint/2010/main" val="3532908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F3509-87DE-17B4-0D90-8FC4CE4A93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2B5BFE-2CBF-38C9-5B38-C84DF366DC97}"/>
              </a:ext>
            </a:extLst>
          </p:cNvPr>
          <p:cNvSpPr>
            <a:spLocks noGrp="1"/>
          </p:cNvSpPr>
          <p:nvPr>
            <p:ph type="title"/>
          </p:nvPr>
        </p:nvSpPr>
        <p:spPr>
          <a:xfrm>
            <a:off x="597065" y="3020225"/>
            <a:ext cx="8686800" cy="1274195"/>
          </a:xfrm>
        </p:spPr>
        <p:txBody>
          <a:bodyPr/>
          <a:lstStyle/>
          <a:p>
            <a:r>
              <a:rPr lang="en-US" sz="4600"/>
              <a:t>Preparing for and completing the UHC RFI </a:t>
            </a:r>
          </a:p>
        </p:txBody>
      </p:sp>
      <p:pic>
        <p:nvPicPr>
          <p:cNvPr id="5" name="Picture 4">
            <a:extLst>
              <a:ext uri="{FF2B5EF4-FFF2-40B4-BE49-F238E27FC236}">
                <a16:creationId xmlns:a16="http://schemas.microsoft.com/office/drawing/2014/main" id="{7A5F58FF-CC48-E553-5162-AF5ABAFDD948}"/>
              </a:ext>
            </a:extLst>
          </p:cNvPr>
          <p:cNvPicPr>
            <a:picLocks noChangeAspect="1"/>
          </p:cNvPicPr>
          <p:nvPr/>
        </p:nvPicPr>
        <p:blipFill>
          <a:blip r:embed="rId3"/>
          <a:srcRect/>
          <a:stretch/>
        </p:blipFill>
        <p:spPr>
          <a:xfrm>
            <a:off x="10213031" y="312421"/>
            <a:ext cx="1633945" cy="1633945"/>
          </a:xfrm>
          <a:prstGeom prst="rect">
            <a:avLst/>
          </a:prstGeom>
        </p:spPr>
      </p:pic>
      <p:sp>
        <p:nvSpPr>
          <p:cNvPr id="2" name="Slide Number Placeholder 1">
            <a:extLst>
              <a:ext uri="{FF2B5EF4-FFF2-40B4-BE49-F238E27FC236}">
                <a16:creationId xmlns:a16="http://schemas.microsoft.com/office/drawing/2014/main" id="{81F09FE3-3BD5-4595-1C02-A8C661934EF8}"/>
              </a:ext>
            </a:extLst>
          </p:cNvPr>
          <p:cNvSpPr>
            <a:spLocks noGrp="1"/>
          </p:cNvSpPr>
          <p:nvPr>
            <p:ph type="sldNum" sz="quarter" idx="12"/>
          </p:nvPr>
        </p:nvSpPr>
        <p:spPr/>
        <p:txBody>
          <a:bodyPr/>
          <a:lstStyle/>
          <a:p>
            <a:fld id="{20EE5329-3E45-4A74-8CDA-27D66E9BEB5A}" type="slidenum">
              <a:rPr lang="en-US" smtClean="0"/>
              <a:pPr/>
              <a:t>9</a:t>
            </a:fld>
            <a:endParaRPr lang="en-US"/>
          </a:p>
        </p:txBody>
      </p:sp>
    </p:spTree>
    <p:extLst>
      <p:ext uri="{BB962C8B-B14F-4D97-AF65-F5344CB8AC3E}">
        <p14:creationId xmlns:p14="http://schemas.microsoft.com/office/powerpoint/2010/main" val="3964456816"/>
      </p:ext>
    </p:extLst>
  </p:cSld>
  <p:clrMapOvr>
    <a:masterClrMapping/>
  </p:clrMapOvr>
</p:sld>
</file>

<file path=ppt/theme/theme1.xml><?xml version="1.0" encoding="utf-8"?>
<a:theme xmlns:a="http://schemas.openxmlformats.org/drawingml/2006/main" name="Master Theme">
  <a:themeElements>
    <a:clrScheme name="Custom 4">
      <a:dk1>
        <a:srgbClr val="002677"/>
      </a:dk1>
      <a:lt1>
        <a:srgbClr val="FFFFFF"/>
      </a:lt1>
      <a:dk2>
        <a:srgbClr val="595959"/>
      </a:dk2>
      <a:lt2>
        <a:srgbClr val="CCF2F7"/>
      </a:lt2>
      <a:accent1>
        <a:srgbClr val="0026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ED7AEB3AB8CC43A3D04587AB12F49A" ma:contentTypeVersion="8" ma:contentTypeDescription="Create a new document." ma:contentTypeScope="" ma:versionID="54a8e36fb9bfc4592f9994b2ebfe8c92">
  <xsd:schema xmlns:xsd="http://www.w3.org/2001/XMLSchema" xmlns:xs="http://www.w3.org/2001/XMLSchema" xmlns:p="http://schemas.microsoft.com/office/2006/metadata/properties" xmlns:ns2="55fa81be-af46-47c0-ba6b-f9189ae31f8a" targetNamespace="http://schemas.microsoft.com/office/2006/metadata/properties" ma:root="true" ma:fieldsID="3e7fd2bc5dab95f8bb2c84a7f5c54539" ns2:_="">
    <xsd:import namespace="55fa81be-af46-47c0-ba6b-f9189ae31f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fa81be-af46-47c0-ba6b-f9189ae31f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939B33-557C-4076-85C7-E2F587795A6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55fa81be-af46-47c0-ba6b-f9189ae31f8a"/>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4DC0729-C192-448A-8E07-DC7F4A81AD72}">
  <ds:schemaRefs>
    <ds:schemaRef ds:uri="http://schemas.microsoft.com/sharepoint/v3/contenttype/forms"/>
  </ds:schemaRefs>
</ds:datastoreItem>
</file>

<file path=customXml/itemProps3.xml><?xml version="1.0" encoding="utf-8"?>
<ds:datastoreItem xmlns:ds="http://schemas.openxmlformats.org/officeDocument/2006/customXml" ds:itemID="{4F6CDEA5-5154-4993-878E-CCE983865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fa81be-af46-47c0-ba6b-f9189ae31f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189</TotalTime>
  <Words>5583</Words>
  <Application>Microsoft Office PowerPoint</Application>
  <PresentationFormat>Widescreen</PresentationFormat>
  <Paragraphs>369</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Arial</vt:lpstr>
      <vt:lpstr>Calibri</vt:lpstr>
      <vt:lpstr>Georgia</vt:lpstr>
      <vt:lpstr>Symbol</vt:lpstr>
      <vt:lpstr>System Font Regular</vt:lpstr>
      <vt:lpstr>Times New Roman</vt:lpstr>
      <vt:lpstr>Webdings</vt:lpstr>
      <vt:lpstr>Master Theme</vt:lpstr>
      <vt:lpstr> Prepare for RxDC</vt:lpstr>
      <vt:lpstr>Notification to customers Feb 2 RxDC Brainshark is available </vt:lpstr>
      <vt:lpstr>Important Reminders</vt:lpstr>
      <vt:lpstr>UnitedHealthcare Approach to Support Employers</vt:lpstr>
      <vt:lpstr>UnitedHealthcare support for employers </vt:lpstr>
      <vt:lpstr>UnitedHealthcare support for cancelled employers</vt:lpstr>
      <vt:lpstr>Sample screenshots from uhceservices</vt:lpstr>
      <vt:lpstr>Information required by insurer or plan</vt:lpstr>
      <vt:lpstr>Preparing for and completing the UHC RFI </vt:lpstr>
      <vt:lpstr>Step 1: Complete the UHC worksheet</vt:lpstr>
      <vt:lpstr>Step 2: Enter portal and complete UHC RFI screens</vt:lpstr>
      <vt:lpstr>Screen reminder of deadlines and UHC RFI rationale</vt:lpstr>
      <vt:lpstr>UHC RFI Home page for employers and brokers </vt:lpstr>
      <vt:lpstr>UnitedHealthcare complete, confirm, attest, submit UHC RFI</vt:lpstr>
      <vt:lpstr>Calculation Instructions: Average Monthly Premium Paid (D1)</vt:lpstr>
      <vt:lpstr>D1: Calculating the premium and life years</vt:lpstr>
      <vt:lpstr>Customer must calculate member and employer premiums</vt:lpstr>
      <vt:lpstr>Illustration example: full calendar year membership</vt:lpstr>
      <vt:lpstr>Illustration example: partial year membership</vt:lpstr>
      <vt:lpstr>Key Points to Remember</vt:lpstr>
      <vt:lpstr>What’s important to know about the RFI!</vt:lpstr>
      <vt:lpstr>Employer did not complete RFI by 3/31, now what?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Walters</dc:creator>
  <cp:lastModifiedBy>Williams, Kara M</cp:lastModifiedBy>
  <cp:revision>72</cp:revision>
  <cp:lastPrinted>2026-01-08T17:04:30Z</cp:lastPrinted>
  <dcterms:created xsi:type="dcterms:W3CDTF">2020-04-04T18:38:29Z</dcterms:created>
  <dcterms:modified xsi:type="dcterms:W3CDTF">2026-01-29T21:17:59Z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2023-01-03T20:26:04Z</vt:lpwstr>
  </property>
  <property fmtid="{D5CDD505-2E9C-101B-9397-08002B2CF9AE}" pid="4" name="MSIP_Label_a8a73c85-e524-44a6-bd58-7df7ef87be8f_Method">
    <vt:lpwstr>Standard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d15b2d8c-4403-441a-b5e7-6663c9139c32</vt:lpwstr>
  </property>
  <property fmtid="{D5CDD505-2E9C-101B-9397-08002B2CF9AE}" pid="8" name="MSIP_Label_a8a73c85-e524-44a6-bd58-7df7ef87be8f_ContentBits">
    <vt:lpwstr>0</vt:lpwstr>
  </property>
  <property fmtid="{D5CDD505-2E9C-101B-9397-08002B2CF9AE}" pid="9" name="ContentTypeId">
    <vt:lpwstr>0x01010057ED7AEB3AB8CC43A3D04587AB12F49A</vt:lpwstr>
  </property>
</Properties>
</file>